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notesSlides/notesSlide3.xml" ContentType="application/vnd.openxmlformats-officedocument.presentationml.notesSlide+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notesSlides/notesSlide8.xml" ContentType="application/vnd.openxmlformats-officedocument.presentationml.notesSlide+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notesSlides/notesSlide10.xml" ContentType="application/vnd.openxmlformats-officedocument.presentationml.notesSlide+xml"/>
  <Override PartName="/ppt/tags/tag38.xml" ContentType="application/vnd.openxmlformats-officedocument.presentationml.tags+xml"/>
  <Override PartName="/ppt/notesSlides/notesSlide11.xml" ContentType="application/vnd.openxmlformats-officedocument.presentationml.notesSlide+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tags/tag45.xml" ContentType="application/vnd.openxmlformats-officedocument.presentationml.tags+xml"/>
  <Override PartName="/ppt/notesSlides/notesSlide18.xml" ContentType="application/vnd.openxmlformats-officedocument.presentationml.notesSlide+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notesSlides/notesSlide20.xml" ContentType="application/vnd.openxmlformats-officedocument.presentationml.notesSlide+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notesSlides/notesSlide22.xml" ContentType="application/vnd.openxmlformats-officedocument.presentationml.notesSlide+xml"/>
  <Override PartName="/ppt/tags/tag50.xml" ContentType="application/vnd.openxmlformats-officedocument.presentationml.tags+xml"/>
  <Override PartName="/ppt/notesSlides/notesSlide23.xml" ContentType="application/vnd.openxmlformats-officedocument.presentationml.notesSlide+xml"/>
  <Override PartName="/ppt/tags/tag51.xml" ContentType="application/vnd.openxmlformats-officedocument.presentationml.tags+xml"/>
  <Override PartName="/ppt/notesSlides/notesSlide24.xml" ContentType="application/vnd.openxmlformats-officedocument.presentationml.notesSlide+xml"/>
  <Override PartName="/ppt/tags/tag52.xml" ContentType="application/vnd.openxmlformats-officedocument.presentationml.tags+xml"/>
  <Override PartName="/ppt/notesSlides/notesSlide25.xml" ContentType="application/vnd.openxmlformats-officedocument.presentationml.notesSlide+xml"/>
  <Override PartName="/ppt/tags/tag53.xml" ContentType="application/vnd.openxmlformats-officedocument.presentationml.tags+xml"/>
  <Override PartName="/ppt/notesSlides/notesSlide26.xml" ContentType="application/vnd.openxmlformats-officedocument.presentationml.notesSlide+xml"/>
  <Override PartName="/ppt/tags/tag54.xml" ContentType="application/vnd.openxmlformats-officedocument.presentationml.tags+xml"/>
  <Override PartName="/ppt/notesSlides/notesSlide27.xml" ContentType="application/vnd.openxmlformats-officedocument.presentationml.notesSlide+xml"/>
  <Override PartName="/ppt/tags/tag55.xml" ContentType="application/vnd.openxmlformats-officedocument.presentationml.tags+xml"/>
  <Override PartName="/ppt/notesSlides/notesSlide28.xml" ContentType="application/vnd.openxmlformats-officedocument.presentationml.notesSlide+xml"/>
  <Override PartName="/ppt/tags/tag56.xml" ContentType="application/vnd.openxmlformats-officedocument.presentationml.tags+xml"/>
  <Override PartName="/ppt/notesSlides/notesSlide29.xml" ContentType="application/vnd.openxmlformats-officedocument.presentationml.notesSlide+xml"/>
  <Override PartName="/ppt/tags/tag57.xml" ContentType="application/vnd.openxmlformats-officedocument.presentationml.tags+xml"/>
  <Override PartName="/ppt/notesSlides/notesSlide30.xml" ContentType="application/vnd.openxmlformats-officedocument.presentationml.notesSlide+xml"/>
  <Override PartName="/ppt/tags/tag58.xml" ContentType="application/vnd.openxmlformats-officedocument.presentationml.tags+xml"/>
  <Override PartName="/ppt/notesSlides/notesSlide31.xml" ContentType="application/vnd.openxmlformats-officedocument.presentationml.notesSlide+xml"/>
  <Override PartName="/ppt/tags/tag59.xml" ContentType="application/vnd.openxmlformats-officedocument.presentationml.tags+xml"/>
  <Override PartName="/ppt/notesSlides/notesSlide32.xml" ContentType="application/vnd.openxmlformats-officedocument.presentationml.notesSlide+xml"/>
  <Override PartName="/ppt/tags/tag60.xml" ContentType="application/vnd.openxmlformats-officedocument.presentationml.tags+xml"/>
  <Override PartName="/ppt/notesSlides/notesSlide33.xml" ContentType="application/vnd.openxmlformats-officedocument.presentationml.notesSlide+xml"/>
  <Override PartName="/ppt/tags/tag61.xml" ContentType="application/vnd.openxmlformats-officedocument.presentationml.tags+xml"/>
  <Override PartName="/ppt/notesSlides/notesSlide34.xml" ContentType="application/vnd.openxmlformats-officedocument.presentationml.notesSlide+xml"/>
  <Override PartName="/ppt/tags/tag62.xml" ContentType="application/vnd.openxmlformats-officedocument.presentationml.tags+xml"/>
  <Override PartName="/ppt/notesSlides/notesSlide35.xml" ContentType="application/vnd.openxmlformats-officedocument.presentationml.notesSlide+xml"/>
  <Override PartName="/ppt/tags/tag63.xml" ContentType="application/vnd.openxmlformats-officedocument.presentationml.tags+xml"/>
  <Override PartName="/ppt/notesSlides/notesSlide36.xml" ContentType="application/vnd.openxmlformats-officedocument.presentationml.notesSlide+xml"/>
  <Override PartName="/ppt/tags/tag64.xml" ContentType="application/vnd.openxmlformats-officedocument.presentationml.tags+xml"/>
  <Override PartName="/ppt/notesSlides/notesSlide37.xml" ContentType="application/vnd.openxmlformats-officedocument.presentationml.notesSlide+xml"/>
  <Override PartName="/ppt/tags/tag65.xml" ContentType="application/vnd.openxmlformats-officedocument.presentationml.tags+xml"/>
  <Override PartName="/ppt/notesSlides/notesSlide38.xml" ContentType="application/vnd.openxmlformats-officedocument.presentationml.notesSlide+xml"/>
  <Override PartName="/ppt/tags/tag66.xml" ContentType="application/vnd.openxmlformats-officedocument.presentationml.tags+xml"/>
  <Override PartName="/ppt/notesSlides/notesSlide39.xml" ContentType="application/vnd.openxmlformats-officedocument.presentationml.notesSlide+xml"/>
  <Override PartName="/ppt/tags/tag67.xml" ContentType="application/vnd.openxmlformats-officedocument.presentationml.tags+xml"/>
  <Override PartName="/ppt/notesSlides/notesSlide40.xml" ContentType="application/vnd.openxmlformats-officedocument.presentationml.notesSlide+xml"/>
  <Override PartName="/ppt/tags/tag68.xml" ContentType="application/vnd.openxmlformats-officedocument.presentationml.tags+xml"/>
  <Override PartName="/ppt/notesSlides/notesSlide41.xml" ContentType="application/vnd.openxmlformats-officedocument.presentationml.notesSlide+xml"/>
  <Override PartName="/ppt/tags/tag69.xml" ContentType="application/vnd.openxmlformats-officedocument.presentationml.tags+xml"/>
  <Override PartName="/ppt/notesSlides/notesSlide42.xml" ContentType="application/vnd.openxmlformats-officedocument.presentationml.notesSlide+xml"/>
  <Override PartName="/ppt/tags/tag70.xml" ContentType="application/vnd.openxmlformats-officedocument.presentationml.tags+xml"/>
  <Override PartName="/ppt/notesSlides/notesSlide43.xml" ContentType="application/vnd.openxmlformats-officedocument.presentationml.notesSlide+xml"/>
  <Override PartName="/ppt/tags/tag71.xml" ContentType="application/vnd.openxmlformats-officedocument.presentationml.tags+xml"/>
  <Override PartName="/ppt/notesSlides/notesSlide44.xml" ContentType="application/vnd.openxmlformats-officedocument.presentationml.notesSlide+xml"/>
  <Override PartName="/ppt/tags/tag72.xml" ContentType="application/vnd.openxmlformats-officedocument.presentationml.tags+xml"/>
  <Override PartName="/ppt/notesSlides/notesSlide45.xml" ContentType="application/vnd.openxmlformats-officedocument.presentationml.notesSlide+xml"/>
  <Override PartName="/ppt/tags/tag73.xml" ContentType="application/vnd.openxmlformats-officedocument.presentationml.tags+xml"/>
  <Override PartName="/ppt/notesSlides/notesSlide46.xml" ContentType="application/vnd.openxmlformats-officedocument.presentationml.notesSlide+xml"/>
  <Override PartName="/ppt/tags/tag74.xml" ContentType="application/vnd.openxmlformats-officedocument.presentationml.tags+xml"/>
  <Override PartName="/ppt/notesSlides/notesSlide47.xml" ContentType="application/vnd.openxmlformats-officedocument.presentationml.notesSlide+xml"/>
  <Override PartName="/ppt/tags/tag75.xml" ContentType="application/vnd.openxmlformats-officedocument.presentationml.tags+xml"/>
  <Override PartName="/ppt/notesSlides/notesSlide48.xml" ContentType="application/vnd.openxmlformats-officedocument.presentationml.notesSlide+xml"/>
  <Override PartName="/ppt/tags/tag76.xml" ContentType="application/vnd.openxmlformats-officedocument.presentationml.tags+xml"/>
  <Override PartName="/ppt/notesSlides/notesSlide49.xml" ContentType="application/vnd.openxmlformats-officedocument.presentationml.notesSlide+xml"/>
  <Override PartName="/ppt/tags/tag77.xml" ContentType="application/vnd.openxmlformats-officedocument.presentationml.tags+xml"/>
  <Override PartName="/ppt/notesSlides/notesSlide50.xml" ContentType="application/vnd.openxmlformats-officedocument.presentationml.notesSlide+xml"/>
  <Override PartName="/ppt/tags/tag78.xml" ContentType="application/vnd.openxmlformats-officedocument.presentationml.tags+xml"/>
  <Override PartName="/ppt/notesSlides/notesSlide51.xml" ContentType="application/vnd.openxmlformats-officedocument.presentationml.notesSlide+xml"/>
  <Override PartName="/ppt/tags/tag79.xml" ContentType="application/vnd.openxmlformats-officedocument.presentationml.tags+xml"/>
  <Override PartName="/ppt/notesSlides/notesSlide52.xml" ContentType="application/vnd.openxmlformats-officedocument.presentationml.notesSlide+xml"/>
  <Override PartName="/ppt/tags/tag80.xml" ContentType="application/vnd.openxmlformats-officedocument.presentationml.tags+xml"/>
  <Override PartName="/ppt/notesSlides/notesSlide53.xml" ContentType="application/vnd.openxmlformats-officedocument.presentationml.notesSlide+xml"/>
  <Override PartName="/ppt/tags/tag81.xml" ContentType="application/vnd.openxmlformats-officedocument.presentationml.tags+xml"/>
  <Override PartName="/ppt/notesSlides/notesSlide54.xml" ContentType="application/vnd.openxmlformats-officedocument.presentationml.notesSlide+xml"/>
  <Override PartName="/ppt/tags/tag82.xml" ContentType="application/vnd.openxmlformats-officedocument.presentationml.tags+xml"/>
  <Override PartName="/ppt/notesSlides/notesSlide55.xml" ContentType="application/vnd.openxmlformats-officedocument.presentationml.notesSlide+xml"/>
  <Override PartName="/ppt/tags/tag83.xml" ContentType="application/vnd.openxmlformats-officedocument.presentationml.tags+xml"/>
  <Override PartName="/ppt/notesSlides/notesSlide56.xml" ContentType="application/vnd.openxmlformats-officedocument.presentationml.notesSlide+xml"/>
  <Override PartName="/ppt/tags/tag84.xml" ContentType="application/vnd.openxmlformats-officedocument.presentationml.tags+xml"/>
  <Override PartName="/ppt/notesSlides/notesSlide57.xml" ContentType="application/vnd.openxmlformats-officedocument.presentationml.notesSlide+xml"/>
  <Override PartName="/ppt/tags/tag85.xml" ContentType="application/vnd.openxmlformats-officedocument.presentationml.tags+xml"/>
  <Override PartName="/ppt/notesSlides/notesSlide58.xml" ContentType="application/vnd.openxmlformats-officedocument.presentationml.notesSlide+xml"/>
  <Override PartName="/ppt/tags/tag86.xml" ContentType="application/vnd.openxmlformats-officedocument.presentationml.tags+xml"/>
  <Override PartName="/ppt/notesSlides/notesSlide59.xml" ContentType="application/vnd.openxmlformats-officedocument.presentationml.notesSlide+xml"/>
  <Override PartName="/ppt/tags/tag87.xml" ContentType="application/vnd.openxmlformats-officedocument.presentationml.tags+xml"/>
  <Override PartName="/ppt/notesSlides/notesSlide60.xml" ContentType="application/vnd.openxmlformats-officedocument.presentationml.notesSlide+xml"/>
  <Override PartName="/ppt/tags/tag88.xml" ContentType="application/vnd.openxmlformats-officedocument.presentationml.tags+xml"/>
  <Override PartName="/ppt/notesSlides/notesSlide61.xml" ContentType="application/vnd.openxmlformats-officedocument.presentationml.notesSlide+xml"/>
  <Override PartName="/ppt/tags/tag89.xml" ContentType="application/vnd.openxmlformats-officedocument.presentationml.tags+xml"/>
  <Override PartName="/ppt/notesSlides/notesSlide62.xml" ContentType="application/vnd.openxmlformats-officedocument.presentationml.notesSlide+xml"/>
  <Override PartName="/ppt/tags/tag90.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430" r:id="rId2"/>
    <p:sldId id="443" r:id="rId3"/>
    <p:sldId id="400" r:id="rId4"/>
    <p:sldId id="431" r:id="rId5"/>
    <p:sldId id="1630" r:id="rId6"/>
    <p:sldId id="351" r:id="rId7"/>
    <p:sldId id="1587" r:id="rId8"/>
    <p:sldId id="373" r:id="rId9"/>
    <p:sldId id="390" r:id="rId10"/>
    <p:sldId id="391" r:id="rId11"/>
    <p:sldId id="392" r:id="rId12"/>
    <p:sldId id="382" r:id="rId13"/>
    <p:sldId id="396" r:id="rId14"/>
    <p:sldId id="394" r:id="rId15"/>
    <p:sldId id="257" r:id="rId16"/>
    <p:sldId id="617" r:id="rId17"/>
    <p:sldId id="884" r:id="rId18"/>
    <p:sldId id="1629" r:id="rId19"/>
    <p:sldId id="425" r:id="rId20"/>
    <p:sldId id="1622" r:id="rId21"/>
    <p:sldId id="401" r:id="rId22"/>
    <p:sldId id="327" r:id="rId23"/>
    <p:sldId id="404" r:id="rId24"/>
    <p:sldId id="1589" r:id="rId25"/>
    <p:sldId id="1613" r:id="rId26"/>
    <p:sldId id="1591" r:id="rId27"/>
    <p:sldId id="1615" r:id="rId28"/>
    <p:sldId id="294" r:id="rId29"/>
    <p:sldId id="295" r:id="rId30"/>
    <p:sldId id="357" r:id="rId31"/>
    <p:sldId id="1588" r:id="rId32"/>
    <p:sldId id="1616" r:id="rId33"/>
    <p:sldId id="1621" r:id="rId34"/>
    <p:sldId id="885" r:id="rId35"/>
    <p:sldId id="886" r:id="rId36"/>
    <p:sldId id="1623" r:id="rId37"/>
    <p:sldId id="1624" r:id="rId38"/>
    <p:sldId id="315" r:id="rId39"/>
    <p:sldId id="407" r:id="rId40"/>
    <p:sldId id="406" r:id="rId41"/>
    <p:sldId id="405" r:id="rId42"/>
    <p:sldId id="403" r:id="rId43"/>
    <p:sldId id="1625" r:id="rId44"/>
    <p:sldId id="887" r:id="rId45"/>
    <p:sldId id="888" r:id="rId46"/>
    <p:sldId id="1626" r:id="rId47"/>
    <p:sldId id="1627" r:id="rId48"/>
    <p:sldId id="890" r:id="rId49"/>
    <p:sldId id="380" r:id="rId50"/>
    <p:sldId id="1628" r:id="rId51"/>
    <p:sldId id="414" r:id="rId52"/>
    <p:sldId id="520" r:id="rId53"/>
    <p:sldId id="824" r:id="rId54"/>
    <p:sldId id="427" r:id="rId55"/>
    <p:sldId id="504" r:id="rId56"/>
    <p:sldId id="1631" r:id="rId57"/>
    <p:sldId id="621" r:id="rId58"/>
    <p:sldId id="883" r:id="rId59"/>
    <p:sldId id="345" r:id="rId60"/>
    <p:sldId id="623" r:id="rId61"/>
    <p:sldId id="839" r:id="rId62"/>
    <p:sldId id="622" r:id="rId63"/>
    <p:sldId id="448" r:id="rId64"/>
  </p:sldIdLst>
  <p:sldSz cx="12192000"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4F425D83-BD39-7D49-BCB5-966C55C8F83A}">
          <p14:sldIdLst>
            <p14:sldId id="430"/>
            <p14:sldId id="443"/>
            <p14:sldId id="400"/>
          </p14:sldIdLst>
        </p14:section>
        <p14:section name="Section 1: Architectural need" id="{A83198C2-A2EA-DD48-8CAB-0D4A84459DFB}">
          <p14:sldIdLst>
            <p14:sldId id="431"/>
            <p14:sldId id="1630"/>
            <p14:sldId id="351"/>
          </p14:sldIdLst>
        </p14:section>
        <p14:section name="Section 2: Database layer considerations" id="{809805EF-A38A-3949-8862-B540C2840E5B}">
          <p14:sldIdLst>
            <p14:sldId id="1587"/>
            <p14:sldId id="373"/>
            <p14:sldId id="390"/>
            <p14:sldId id="391"/>
            <p14:sldId id="392"/>
            <p14:sldId id="382"/>
            <p14:sldId id="396"/>
            <p14:sldId id="394"/>
            <p14:sldId id="257"/>
            <p14:sldId id="617"/>
          </p14:sldIdLst>
        </p14:section>
        <p14:section name="Section 3: Amazon RDS" id="{A40656BA-BE3F-304A-80BA-61D7CBDBE197}">
          <p14:sldIdLst>
            <p14:sldId id="884"/>
            <p14:sldId id="1629"/>
            <p14:sldId id="425"/>
            <p14:sldId id="1622"/>
            <p14:sldId id="401"/>
            <p14:sldId id="327"/>
            <p14:sldId id="404"/>
            <p14:sldId id="1589"/>
            <p14:sldId id="1613"/>
            <p14:sldId id="1591"/>
            <p14:sldId id="1615"/>
            <p14:sldId id="294"/>
            <p14:sldId id="295"/>
            <p14:sldId id="357"/>
            <p14:sldId id="1588"/>
            <p14:sldId id="1616"/>
            <p14:sldId id="1621"/>
            <p14:sldId id="885"/>
          </p14:sldIdLst>
        </p14:section>
        <p14:section name="Section 4: Amazon DynamoDB" id="{02E0178D-569E-F143-9190-A0A729220FB3}">
          <p14:sldIdLst>
            <p14:sldId id="886"/>
            <p14:sldId id="1623"/>
            <p14:sldId id="1624"/>
            <p14:sldId id="315"/>
            <p14:sldId id="407"/>
            <p14:sldId id="406"/>
            <p14:sldId id="405"/>
            <p14:sldId id="403"/>
            <p14:sldId id="1625"/>
            <p14:sldId id="887"/>
          </p14:sldIdLst>
        </p14:section>
        <p14:section name="Section 5: Database security controls" id="{63B9669C-B286-7A4B-B389-3F5DD2ACC2A1}">
          <p14:sldIdLst>
            <p14:sldId id="888"/>
            <p14:sldId id="1626"/>
            <p14:sldId id="1627"/>
          </p14:sldIdLst>
        </p14:section>
        <p14:section name="Section 6: Migrating data into AWS databases" id="{41FC015D-7C14-3D43-B9BD-3DC741F8E4BC}">
          <p14:sldIdLst>
            <p14:sldId id="890"/>
            <p14:sldId id="380"/>
            <p14:sldId id="1628"/>
            <p14:sldId id="414"/>
            <p14:sldId id="520"/>
            <p14:sldId id="824"/>
            <p14:sldId id="427"/>
            <p14:sldId id="504"/>
            <p14:sldId id="1631"/>
            <p14:sldId id="621"/>
          </p14:sldIdLst>
        </p14:section>
        <p14:section name="Module wrap-up" id="{8FB5E8E0-1EF8-A947-81B5-F79059A97EB6}">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61"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7D2"/>
    <a:srgbClr val="2617B4"/>
    <a:srgbClr val="2D75E7"/>
    <a:srgbClr val="16966D"/>
    <a:srgbClr val="F5D3E2"/>
    <a:srgbClr val="E6F6F9"/>
    <a:srgbClr val="CEF2F1"/>
    <a:srgbClr val="407AAA"/>
    <a:srgbClr val="4332B0"/>
    <a:srgbClr val="3024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75" autoAdjust="0"/>
    <p:restoredTop sz="59219" autoAdjust="0"/>
  </p:normalViewPr>
  <p:slideViewPr>
    <p:cSldViewPr snapToGrid="0" snapToObjects="1" showGuides="1">
      <p:cViewPr varScale="1">
        <p:scale>
          <a:sx n="82" d="100"/>
          <a:sy n="82" d="100"/>
        </p:scale>
        <p:origin x="352" y="168"/>
      </p:cViewPr>
      <p:guideLst>
        <p:guide orient="horz" pos="2160"/>
        <p:guide pos="3840"/>
      </p:guideLst>
    </p:cSldViewPr>
  </p:slideViewPr>
  <p:outlineViewPr>
    <p:cViewPr>
      <p:scale>
        <a:sx n="33" d="100"/>
        <a:sy n="33" d="100"/>
      </p:scale>
      <p:origin x="0" y="-10840"/>
    </p:cViewPr>
  </p:outlineViewPr>
  <p:notesTextViewPr>
    <p:cViewPr>
      <p:scale>
        <a:sx n="1" d="1"/>
        <a:sy n="1" d="1"/>
      </p:scale>
      <p:origin x="0" y="0"/>
    </p:cViewPr>
  </p:notesTextViewPr>
  <p:sorterViewPr>
    <p:cViewPr>
      <p:scale>
        <a:sx n="140" d="100"/>
        <a:sy n="140" d="100"/>
      </p:scale>
      <p:origin x="0" y="0"/>
    </p:cViewPr>
  </p:sorterViewPr>
  <p:notesViewPr>
    <p:cSldViewPr snapToGrid="0" snapToObjects="1" showGuides="1">
      <p:cViewPr varScale="1">
        <p:scale>
          <a:sx n="75" d="100"/>
          <a:sy n="75" d="100"/>
        </p:scale>
        <p:origin x="267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11/12/20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11/12/20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b-engines.com/en/rank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ws.amazon.com/AmazonRDS/latest/UserGuide/Overview.DBInstance.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aws.amazon.com/AmazonRDS/latest/UserGuide/Concepts.DBInstanceClass.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aws.amazon.com/AmazonRDS/latest/UserGuide/USER_CopySnapshot.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1.awsstatic.com/product-marketing/Aurora/RDS_Aurora_Performance_Assessment_Benchmarking_v1-2.pdf"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1.awsstatic.com/product-marketing/Aurora/RDS_Aurora_PostgreSQL_Performance_Assessment_Benchmarking_V1-0.pdf"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ws.amazon.com/blogs/database/amazon-dynamodb-gaming-use-cases-and-design-pattern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allthingsdistributed.com/2012/01/amazon-dynamodb.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aws.amazon.com/amazondynamodb/latest/developerguide/best-practices-security-preventative.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ws.amazon.com/snowball-edg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ws.amazon.com/products/databases/" TargetMode="External"/><Relationship Id="rId7" Type="http://schemas.openxmlformats.org/officeDocument/2006/relationships/hyperlink" Target="https://aws.amazon.com/dynamodb/faqs/"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docs.aws.amazon.com/amazondynamodb/latest/developerguide/" TargetMode="External"/><Relationship Id="rId5" Type="http://schemas.openxmlformats.org/officeDocument/2006/relationships/hyperlink" Target="https://aws.amazon.com/rds/faqs/" TargetMode="External"/><Relationship Id="rId4" Type="http://schemas.openxmlformats.org/officeDocument/2006/relationships/hyperlink" Target="https://docs.aws.amazon.com/AmazonRDS/latest/UserGuide/CHAP_BestPractices.html"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5: Adding a Database Layer</a:t>
            </a:r>
            <a:r>
              <a:rPr lang="en-US" sz="1100"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Third, when you choose a database for your specific workloads, consider the size and the type of the objects you must store.</a:t>
            </a:r>
          </a:p>
          <a:p>
            <a:endParaRPr lang="en-US" dirty="0">
              <a:latin typeface="Calibri" panose="020F0502020204030204" pitchFamily="34" charset="0"/>
            </a:endParaRPr>
          </a:p>
          <a:p>
            <a:r>
              <a:rPr lang="en-US" dirty="0">
                <a:latin typeface="Calibri" panose="020F0502020204030204" pitchFamily="34" charset="0"/>
              </a:rPr>
              <a:t>Do you need to store simple data structures, large data objects, or both? </a:t>
            </a:r>
          </a:p>
          <a:p>
            <a:endParaRPr lang="en-US" dirty="0">
              <a:latin typeface="Calibri" panose="020F0502020204030204" pitchFamily="34" charset="0"/>
            </a:endParaRPr>
          </a:p>
          <a:p>
            <a:endParaRPr lang="en-US" dirty="0">
              <a:latin typeface="Calibri" panose="020F0502020204030204" pitchFamily="34" charset="0"/>
            </a:endParaRPr>
          </a:p>
          <a:p>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175534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Finally, as a fourth consideration for your database choice, think about the durability requirements for the data you will store.</a:t>
            </a:r>
          </a:p>
          <a:p>
            <a:endParaRPr lang="en-US" dirty="0">
              <a:latin typeface="Calibri" panose="020F0502020204030204" pitchFamily="34" charset="0"/>
            </a:endParaRPr>
          </a:p>
          <a:p>
            <a:r>
              <a:rPr lang="en-US" b="0" i="1" dirty="0">
                <a:latin typeface="Calibri" panose="020F0502020204030204" pitchFamily="34" charset="0"/>
              </a:rPr>
              <a:t>Data durability </a:t>
            </a:r>
            <a:r>
              <a:rPr lang="en-US" dirty="0">
                <a:latin typeface="Calibri" panose="020F0502020204030204" pitchFamily="34" charset="0"/>
              </a:rPr>
              <a:t>refers to the assurance that your data will not be lost, and </a:t>
            </a:r>
            <a:r>
              <a:rPr lang="en-US" b="0" i="1" dirty="0">
                <a:latin typeface="Calibri" panose="020F0502020204030204" pitchFamily="34" charset="0"/>
              </a:rPr>
              <a:t>data availability </a:t>
            </a:r>
            <a:r>
              <a:rPr lang="en-US" dirty="0">
                <a:latin typeface="Calibri" panose="020F0502020204030204" pitchFamily="34" charset="0"/>
              </a:rPr>
              <a:t>refers to your ability to access your data when you want to. What level of data durability and data availability do you need? If the data you will store is absolutely critical to your business, you should choose a database solution that stores multiple redundant copies of your data across multiple geographically separated physical locations. This solution will usually result in an increased cost, so it is important to balance your business needs with cost considerations.</a:t>
            </a:r>
          </a:p>
          <a:p>
            <a:endParaRPr lang="en-US" dirty="0">
              <a:latin typeface="Calibri" panose="020F0502020204030204" pitchFamily="34" charset="0"/>
            </a:endParaRPr>
          </a:p>
          <a:p>
            <a:r>
              <a:rPr lang="en-US" dirty="0">
                <a:latin typeface="Calibri" panose="020F0502020204030204" pitchFamily="34" charset="0"/>
              </a:rPr>
              <a:t>Another important consideration is to know whether data residency or </a:t>
            </a:r>
            <a:r>
              <a:rPr lang="en-US" b="0" i="1" dirty="0">
                <a:latin typeface="Calibri" panose="020F0502020204030204" pitchFamily="34" charset="0"/>
              </a:rPr>
              <a:t>regulatory obligations </a:t>
            </a:r>
            <a:r>
              <a:rPr lang="en-US" dirty="0">
                <a:latin typeface="Calibri" panose="020F0502020204030204" pitchFamily="34" charset="0"/>
              </a:rPr>
              <a:t>apply to your data. For example, are there regional data privacy laws that you must comply with? If so, choose a database solution that can support compliance.</a:t>
            </a:r>
          </a:p>
          <a:p>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249058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You can choose from many types of databases, many of which are purpose-built. However, database types typically fall into one of two broad categories: relational or non-relational.</a:t>
            </a:r>
          </a:p>
          <a:p>
            <a:endParaRPr lang="en-US" dirty="0">
              <a:latin typeface="Calibri" panose="020F0502020204030204" pitchFamily="34" charset="0"/>
            </a:endParaRPr>
          </a:p>
          <a:p>
            <a:r>
              <a:rPr lang="en-US" b="0" i="1" dirty="0">
                <a:latin typeface="Calibri" panose="020F0502020204030204" pitchFamily="34" charset="0"/>
              </a:rPr>
              <a:t>Relational database systems </a:t>
            </a:r>
            <a:r>
              <a:rPr lang="en-US" dirty="0">
                <a:latin typeface="Calibri" panose="020F0502020204030204" pitchFamily="34" charset="0"/>
              </a:rPr>
              <a:t>are the most familiar type of databases to most people. Traditional examples include Microsoft SQL Server, Oracle Database, and MySQL.</a:t>
            </a:r>
          </a:p>
          <a:p>
            <a:endParaRPr lang="en-US" dirty="0">
              <a:latin typeface="Calibri" panose="020F0502020204030204" pitchFamily="34" charset="0"/>
            </a:endParaRPr>
          </a:p>
          <a:p>
            <a:r>
              <a:rPr lang="en-US" dirty="0">
                <a:latin typeface="Calibri" panose="020F0502020204030204" pitchFamily="34" charset="0"/>
              </a:rPr>
              <a:t>Non-relational databases were developed more recently, but have been around for a few decades. They play an essential role in the modern computing landscape. Examples include MongoDB, Cassandra, and Redis.</a:t>
            </a:r>
          </a:p>
        </p:txBody>
      </p:sp>
    </p:spTree>
    <p:extLst>
      <p:ext uri="{BB962C8B-B14F-4D97-AF65-F5344CB8AC3E}">
        <p14:creationId xmlns:p14="http://schemas.microsoft.com/office/powerpoint/2010/main" val="213783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Amazon Ember Light" panose="020B0403020204020204" pitchFamily="34" charset="0"/>
                <a:cs typeface="Amazon Ember Light" panose="020B0403020204020204" pitchFamily="34" charset="0"/>
              </a:rPr>
              <a:t>Relational databases</a:t>
            </a:r>
            <a:r>
              <a:rPr lang="en-US" dirty="0">
                <a:latin typeface="Calibri" panose="020F0502020204030204" pitchFamily="34" charset="0"/>
                <a:ea typeface="Amazon Ember Light" panose="020B0403020204020204" pitchFamily="34" charset="0"/>
                <a:cs typeface="Amazon Ember Light" panose="020B0403020204020204" pitchFamily="34" charset="0"/>
              </a:rPr>
              <a:t> are</a:t>
            </a:r>
            <a:r>
              <a:rPr lang="en-US" dirty="0">
                <a:latin typeface="Calibri" panose="020F0502020204030204" pitchFamily="34" charset="0"/>
              </a:rPr>
              <a:t> sometimes referred to as </a:t>
            </a:r>
            <a:r>
              <a:rPr lang="en-US" i="1" dirty="0">
                <a:latin typeface="Calibri" panose="020F0502020204030204" pitchFamily="34" charset="0"/>
              </a:rPr>
              <a:t>relational database management system </a:t>
            </a:r>
            <a:r>
              <a:rPr lang="en-US" dirty="0">
                <a:latin typeface="Calibri" panose="020F0502020204030204" pitchFamily="34" charset="0"/>
              </a:rPr>
              <a:t>(RDBMS). They </a:t>
            </a:r>
            <a:r>
              <a:rPr lang="en-US" dirty="0">
                <a:ea typeface="Amazon Ember Light" panose="020B0403020204020204" pitchFamily="34" charset="0"/>
                <a:cs typeface="Amazon Ember Light" panose="020B0403020204020204" pitchFamily="34" charset="0"/>
              </a:rPr>
              <a:t>are still the single most-popular and most-used database category in the world. In a 2019 </a:t>
            </a:r>
            <a:r>
              <a:rPr lang="en-US" sz="1100" dirty="0">
                <a:hlinkClick r:id="rId3"/>
              </a:rPr>
              <a:t>DB-Engines Ranking study</a:t>
            </a:r>
            <a:r>
              <a:rPr lang="en-US" dirty="0">
                <a:ea typeface="Amazon Ember Light" panose="020B0403020204020204" pitchFamily="34" charset="0"/>
                <a:cs typeface="Amazon Ember Light" panose="020B0403020204020204" pitchFamily="34" charset="0"/>
              </a:rPr>
              <a:t>, they were found to represent over 75 percent of the popularity score across all categories. The top four were Oracle, MySQL, Microsoft SQL Server, and PostgreSQL—which are all relational databases.</a:t>
            </a:r>
          </a:p>
          <a:p>
            <a:endParaRPr lang="en-US" dirty="0">
              <a:ea typeface="Amazon Ember Light" panose="020B0403020204020204" pitchFamily="34" charset="0"/>
              <a:cs typeface="Amazon Ember Light" panose="020B0403020204020204" pitchFamily="34" charset="0"/>
            </a:endParaRPr>
          </a:p>
          <a:p>
            <a:r>
              <a:rPr lang="en-US" dirty="0">
                <a:ea typeface="Amazon Ember Light" panose="020B0403020204020204" pitchFamily="34" charset="0"/>
                <a:cs typeface="Amazon Ember Light" panose="020B0403020204020204" pitchFamily="34" charset="0"/>
              </a:rPr>
              <a:t>Relational databases maintain their popularity for many reasons. These reasons include their </a:t>
            </a:r>
            <a:r>
              <a:rPr lang="en-US" b="0" i="1" dirty="0">
                <a:ea typeface="Amazon Ember Light" panose="020B0403020204020204" pitchFamily="34" charset="0"/>
                <a:cs typeface="Amazon Ember Light" panose="020B0403020204020204" pitchFamily="34" charset="0"/>
              </a:rPr>
              <a:t>ease of use</a:t>
            </a:r>
            <a:r>
              <a:rPr lang="en-US" dirty="0">
                <a:ea typeface="Amazon Ember Light" panose="020B0403020204020204" pitchFamily="34" charset="0"/>
                <a:cs typeface="Amazon Ember Light" panose="020B0403020204020204" pitchFamily="34" charset="0"/>
              </a:rPr>
              <a:t>, </a:t>
            </a:r>
            <a:r>
              <a:rPr lang="en-US" b="0" dirty="0">
                <a:ea typeface="Amazon Ember Light" panose="020B0403020204020204" pitchFamily="34" charset="0"/>
                <a:cs typeface="Amazon Ember Light" panose="020B0403020204020204" pitchFamily="34" charset="0"/>
              </a:rPr>
              <a:t>data integrity </a:t>
            </a:r>
            <a:r>
              <a:rPr lang="en-US" dirty="0">
                <a:ea typeface="Amazon Ember Light" panose="020B0403020204020204" pitchFamily="34" charset="0"/>
                <a:cs typeface="Amazon Ember Light" panose="020B0403020204020204" pitchFamily="34" charset="0"/>
              </a:rPr>
              <a:t>controls, excellence at reducing overall data storage, and their support for structured query language (SQL). SQL is a popular language for querying or interacting with structured data stored in RDBMSs, and it is supported by most vendors.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If your use case lends itself well to </a:t>
            </a:r>
            <a:r>
              <a:rPr lang="en-US" b="0" i="1" dirty="0">
                <a:latin typeface="Calibri" panose="020F0502020204030204" pitchFamily="34" charset="0"/>
              </a:rPr>
              <a:t>strict schema rules, </a:t>
            </a:r>
            <a:r>
              <a:rPr lang="en-US" dirty="0">
                <a:latin typeface="Calibri" panose="020F0502020204030204" pitchFamily="34" charset="0"/>
              </a:rPr>
              <a:t>where the schema structure is well defined and does not need to change often, a relational database would be a good choice. Relational databases transactions are also </a:t>
            </a:r>
            <a:r>
              <a:rPr lang="en-US" b="0" i="1" dirty="0">
                <a:latin typeface="Calibri" panose="020F0502020204030204" pitchFamily="34" charset="0"/>
              </a:rPr>
              <a:t>ACID</a:t>
            </a:r>
            <a:r>
              <a:rPr lang="en-US" dirty="0">
                <a:latin typeface="Calibri" panose="020F0502020204030204" pitchFamily="34" charset="0"/>
              </a:rPr>
              <a:t>-compliant, which means that they ensure data integrity by providing transactions that are </a:t>
            </a:r>
            <a:r>
              <a:rPr lang="en-US" i="1" dirty="0">
                <a:latin typeface="Calibri" panose="020F0502020204030204" pitchFamily="34" charset="0"/>
              </a:rPr>
              <a:t>atomic</a:t>
            </a:r>
            <a:r>
              <a:rPr lang="en-US" dirty="0">
                <a:latin typeface="Calibri" panose="020F0502020204030204" pitchFamily="34" charset="0"/>
              </a:rPr>
              <a:t>, </a:t>
            </a:r>
            <a:r>
              <a:rPr lang="en-US" i="1" dirty="0">
                <a:latin typeface="Calibri" panose="020F0502020204030204" pitchFamily="34" charset="0"/>
              </a:rPr>
              <a:t>consistent</a:t>
            </a:r>
            <a:r>
              <a:rPr lang="en-US" dirty="0">
                <a:latin typeface="Calibri" panose="020F0502020204030204" pitchFamily="34" charset="0"/>
              </a:rPr>
              <a:t>, </a:t>
            </a:r>
            <a:r>
              <a:rPr lang="en-US" i="1" dirty="0">
                <a:latin typeface="Calibri" panose="020F0502020204030204" pitchFamily="34" charset="0"/>
              </a:rPr>
              <a:t>isolated</a:t>
            </a:r>
            <a:r>
              <a:rPr lang="en-US" dirty="0">
                <a:latin typeface="Calibri" panose="020F0502020204030204" pitchFamily="34" charset="0"/>
              </a:rPr>
              <a:t>, and </a:t>
            </a:r>
            <a:r>
              <a:rPr lang="en-US" i="1" dirty="0">
                <a:latin typeface="Calibri" panose="020F0502020204030204" pitchFamily="34" charset="0"/>
              </a:rPr>
              <a:t>durable</a:t>
            </a:r>
            <a:r>
              <a:rPr lang="en-US" dirty="0">
                <a:latin typeface="Calibri" panose="020F0502020204030204" pitchFamily="34" charset="0"/>
              </a:rPr>
              <a:t>. However, if your application needs extreme read/write capacity, a relational database might not be the right choice. Finally, extreme performance is a characteristic of relational databases when you compare them to other options. However, a relational database can be the best low-effort solution for many use cases.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p:txBody>
      </p:sp>
    </p:spTree>
    <p:extLst>
      <p:ext uri="{BB962C8B-B14F-4D97-AF65-F5344CB8AC3E}">
        <p14:creationId xmlns:p14="http://schemas.microsoft.com/office/powerpoint/2010/main" val="2335548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3395">
              <a:defRPr/>
            </a:pPr>
            <a:r>
              <a:rPr lang="en-US" dirty="0"/>
              <a:t>Non-relational databases are sometimes called </a:t>
            </a:r>
            <a:r>
              <a:rPr lang="en-US" i="1" dirty="0"/>
              <a:t>NoSQL databases. </a:t>
            </a:r>
            <a:r>
              <a:rPr lang="en-US" i="0" dirty="0"/>
              <a:t>They are different </a:t>
            </a:r>
            <a:r>
              <a:rPr lang="en-US" dirty="0"/>
              <a:t>from relational databases because they are purpose-built for specific data models and have flexible schemas for building modern applications. Non-relational databases are widely appreciated for their </a:t>
            </a:r>
            <a:r>
              <a:rPr lang="en-US" b="0" i="1" dirty="0"/>
              <a:t>flexibility</a:t>
            </a:r>
            <a:r>
              <a:rPr lang="en-US" dirty="0"/>
              <a:t>, </a:t>
            </a:r>
            <a:r>
              <a:rPr lang="en-US" b="0" i="1" dirty="0"/>
              <a:t>scalability</a:t>
            </a:r>
            <a:r>
              <a:rPr lang="en-US" dirty="0"/>
              <a:t>, </a:t>
            </a:r>
            <a:r>
              <a:rPr lang="en-US" b="0" i="1" dirty="0"/>
              <a:t>high performance</a:t>
            </a:r>
            <a:r>
              <a:rPr lang="en-US" dirty="0"/>
              <a:t>, and </a:t>
            </a:r>
            <a:r>
              <a:rPr lang="en-US" b="0" i="1" dirty="0"/>
              <a:t>highly functional APIs</a:t>
            </a:r>
            <a:r>
              <a:rPr lang="en-US" dirty="0"/>
              <a:t>. </a:t>
            </a:r>
          </a:p>
          <a:p>
            <a:pPr lvl="0" defTabSz="913395">
              <a:defRPr/>
            </a:pPr>
            <a:endParaRPr lang="en-US" dirty="0"/>
          </a:p>
          <a:p>
            <a:pPr lvl="0" defTabSz="913395">
              <a:defRPr/>
            </a:pPr>
            <a:r>
              <a:rPr lang="en-US" dirty="0"/>
              <a:t>They use a variety of data models, including key-value, graph, document, in-memory, and search. </a:t>
            </a:r>
            <a:r>
              <a:rPr lang="en-US" kern="1200" dirty="0">
                <a:solidFill>
                  <a:schemeClr val="tx1"/>
                </a:solidFill>
                <a:effectLst/>
                <a:latin typeface="Calibri" panose="020F0502020204030204" pitchFamily="34" charset="0"/>
                <a:ea typeface="+mn-ea"/>
                <a:cs typeface="+mn-cs"/>
              </a:rPr>
              <a:t>NoSQL schemas are dynamic. For example, a row does not need to contain data for each column. Also, a NoSQL database can </a:t>
            </a:r>
            <a:r>
              <a:rPr lang="en-US" b="0" i="1" kern="1200" dirty="0">
                <a:solidFill>
                  <a:schemeClr val="tx1"/>
                </a:solidFill>
                <a:effectLst/>
                <a:latin typeface="Calibri" panose="020F0502020204030204" pitchFamily="34" charset="0"/>
                <a:ea typeface="+mn-ea"/>
                <a:cs typeface="+mn-cs"/>
              </a:rPr>
              <a:t>scale horizontally </a:t>
            </a:r>
            <a:r>
              <a:rPr lang="en-US" kern="1200" dirty="0">
                <a:solidFill>
                  <a:schemeClr val="tx1"/>
                </a:solidFill>
                <a:effectLst/>
                <a:latin typeface="Calibri" panose="020F0502020204030204" pitchFamily="34" charset="0"/>
                <a:ea typeface="+mn-ea"/>
                <a:cs typeface="+mn-cs"/>
              </a:rPr>
              <a:t>by increasing the number of servers that it runs on.</a:t>
            </a:r>
          </a:p>
          <a:p>
            <a:endParaRPr lang="en-US" u="sng" kern="1200" dirty="0">
              <a:solidFill>
                <a:schemeClr val="tx1"/>
              </a:solidFill>
              <a:effectLst/>
              <a:latin typeface="+mn-lt"/>
              <a:ea typeface="+mn-ea"/>
              <a:cs typeface="+mn-cs"/>
            </a:endParaRPr>
          </a:p>
          <a:p>
            <a:r>
              <a:rPr lang="en-US" dirty="0"/>
              <a:t>N</a:t>
            </a:r>
            <a:r>
              <a:rPr lang="en-US" sz="1100" kern="1200" dirty="0">
                <a:solidFill>
                  <a:schemeClr val="tx1"/>
                </a:solidFill>
                <a:effectLst/>
              </a:rPr>
              <a:t>on-relational databases have </a:t>
            </a:r>
            <a:r>
              <a:rPr lang="en-US" sz="1100" b="0" i="1" kern="1200" dirty="0">
                <a:solidFill>
                  <a:schemeClr val="tx1"/>
                </a:solidFill>
                <a:effectLst/>
              </a:rPr>
              <a:t>flexible schemas</a:t>
            </a:r>
            <a:r>
              <a:rPr lang="en-US" sz="1100" b="0" i="0" kern="1200" dirty="0">
                <a:solidFill>
                  <a:schemeClr val="tx1"/>
                </a:solidFill>
                <a:effectLst/>
              </a:rPr>
              <a:t>, </a:t>
            </a:r>
            <a:r>
              <a:rPr lang="en-US" sz="1100" kern="1200" dirty="0">
                <a:solidFill>
                  <a:schemeClr val="tx1"/>
                </a:solidFill>
                <a:effectLst/>
              </a:rPr>
              <a:t>where each object can have a different structure</a:t>
            </a:r>
            <a:r>
              <a:rPr lang="en-US" dirty="0"/>
              <a:t>. They can store structured data, such as relational database records; semistructured data, such as JavaScript Object Notation (JSON) documents; and unstructured data, such as photo files or email messages. Non-relational databases work well when the data might have structural inconsistencies. </a:t>
            </a:r>
            <a:endParaRPr lang="en-US" sz="1100" kern="1200" dirty="0">
              <a:solidFill>
                <a:schemeClr val="tx1"/>
              </a:solidFill>
              <a:effectLst/>
            </a:endParaRPr>
          </a:p>
          <a:p>
            <a:endParaRPr lang="en-US" dirty="0"/>
          </a:p>
          <a:p>
            <a:r>
              <a:rPr lang="en-US" dirty="0"/>
              <a:t>Finally, non-relational databases are optimized for specific data models and access patterns that enable </a:t>
            </a:r>
            <a:r>
              <a:rPr lang="en-US" b="0" i="1" dirty="0"/>
              <a:t>higher performance </a:t>
            </a:r>
            <a:r>
              <a:rPr lang="en-US" dirty="0"/>
              <a:t>instead of trying to achieve the functionality of relational databases.</a:t>
            </a:r>
            <a:endParaRPr lang="en-US"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67463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kern="1200" dirty="0">
                <a:solidFill>
                  <a:schemeClr val="tx1"/>
                </a:solidFill>
                <a:effectLst/>
                <a:ea typeface="+mn-ea"/>
                <a:cs typeface="+mn-cs"/>
              </a:rPr>
              <a:t>Now that you learned about the distinctions between relational and non-relational database, consider some example Amazon database offerings that fit into those two categories. </a:t>
            </a:r>
          </a:p>
          <a:p>
            <a:endParaRPr lang="en-US" dirty="0"/>
          </a:p>
          <a:p>
            <a:r>
              <a:rPr lang="en-US" dirty="0"/>
              <a:t>Among the more commonly used AWS </a:t>
            </a:r>
            <a:r>
              <a:rPr lang="en-US" b="0" i="1" dirty="0"/>
              <a:t>relational</a:t>
            </a:r>
            <a:r>
              <a:rPr lang="en-US" dirty="0"/>
              <a:t> database offerings are Amazon RDS, Amazon Redshift, and Amazon Aurora.</a:t>
            </a:r>
          </a:p>
          <a:p>
            <a:endParaRPr lang="en-US" dirty="0"/>
          </a:p>
          <a:p>
            <a:r>
              <a:rPr lang="en-US" dirty="0"/>
              <a:t>Similarly, some of the more commonly used </a:t>
            </a:r>
            <a:r>
              <a:rPr lang="en-US" b="0" i="1" dirty="0"/>
              <a:t>non-relational</a:t>
            </a:r>
            <a:r>
              <a:rPr lang="en-US" dirty="0"/>
              <a:t> databases are Amazon DynamoDB, Amazon ElastiCache, and Amazon Neptune.</a:t>
            </a:r>
          </a:p>
          <a:p>
            <a:endParaRPr lang="en-US" dirty="0"/>
          </a:p>
          <a:p>
            <a:pPr lvl="0"/>
            <a:r>
              <a:rPr lang="en-US" dirty="0"/>
              <a:t>In this module, you will explore both Amazon RDS and Amazon DynamoDB in more depth. For a full listing of database services that are available on AWS and their most common uses cases, see the </a:t>
            </a:r>
            <a:r>
              <a:rPr lang="en-US" u="sng" dirty="0">
                <a:hlinkClick r:id="rId3"/>
              </a:rPr>
              <a:t>AWS Databases – Overview page</a:t>
            </a:r>
            <a:r>
              <a:rPr lang="en-US" dirty="0"/>
              <a:t>.</a:t>
            </a:r>
            <a:endParaRPr lang="en-US" u="sng" dirty="0">
              <a:hlinkClick r:id="rId3"/>
            </a:endParaRPr>
          </a:p>
        </p:txBody>
      </p:sp>
    </p:spTree>
    <p:extLst>
      <p:ext uri="{BB962C8B-B14F-4D97-AF65-F5344CB8AC3E}">
        <p14:creationId xmlns:p14="http://schemas.microsoft.com/office/powerpoint/2010/main" val="101054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mn-lt"/>
                <a:ea typeface="Amazon Ember" panose="02000000000000000000" pitchFamily="2" charset="0"/>
                <a:cs typeface="Amazon Ember Light" panose="020B0403020204020204" pitchFamily="34" charset="0"/>
              </a:rPr>
              <a:t>When you choose a database, consider scalability, storage requirements, the type and size of objects to be stored, and durability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mn-lt"/>
                <a:ea typeface="Amazon Ember" panose="02000000000000000000" pitchFamily="2" charset="0"/>
                <a:cs typeface="Amazon Ember Light" panose="020B0403020204020204" pitchFamily="34" charset="0"/>
              </a:rPr>
              <a:t>Relational databases have strict schema rules, provide data integrity, and support SQL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mn-lt"/>
                <a:ea typeface="Amazon Ember" panose="02000000000000000000" pitchFamily="2" charset="0"/>
                <a:cs typeface="Amazon Ember Light" panose="020B0403020204020204" pitchFamily="34" charset="0"/>
              </a:rPr>
              <a:t>Non-relational databases scale horizontally, provide higher scalability and flexibility, and work well for semistructured and unstructured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3077572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Amazon RDS.</a:t>
            </a:r>
          </a:p>
        </p:txBody>
      </p:sp>
    </p:spTree>
    <p:extLst>
      <p:ext uri="{BB962C8B-B14F-4D97-AF65-F5344CB8AC3E}">
        <p14:creationId xmlns:p14="http://schemas.microsoft.com/office/powerpoint/2010/main" val="121873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Amazon RDS is a fully managed relational database service that creates and operates a relational database in the cloud. However, before you learn more details about Amazon RDS, you will first review the advantages of Amazon RDS as a </a:t>
            </a:r>
            <a:r>
              <a:rPr lang="en-US" i="1" dirty="0">
                <a:latin typeface="Calibri" panose="020F0502020204030204" pitchFamily="34" charset="0"/>
              </a:rPr>
              <a:t>managed</a:t>
            </a:r>
            <a:r>
              <a:rPr lang="en-US" dirty="0">
                <a:latin typeface="Calibri" panose="020F0502020204030204" pitchFamily="34" charset="0"/>
              </a:rPr>
              <a:t> database service.</a:t>
            </a:r>
          </a:p>
        </p:txBody>
      </p:sp>
    </p:spTree>
    <p:extLst>
      <p:ext uri="{BB962C8B-B14F-4D97-AF65-F5344CB8AC3E}">
        <p14:creationId xmlns:p14="http://schemas.microsoft.com/office/powerpoint/2010/main" val="1492051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You will now consider some of the advantages of using managed AWS database services. </a:t>
            </a:r>
          </a:p>
          <a:p>
            <a:endParaRPr lang="en-US" dirty="0">
              <a:latin typeface="Calibri" panose="020F0502020204030204" pitchFamily="34" charset="0"/>
            </a:endParaRPr>
          </a:p>
          <a:p>
            <a:r>
              <a:rPr lang="en-US" dirty="0">
                <a:latin typeface="Calibri" panose="020F0502020204030204" pitchFamily="34" charset="0"/>
              </a:rPr>
              <a:t>In the use case on the left, you host the database in your </a:t>
            </a:r>
            <a:r>
              <a:rPr lang="en-US" b="0" i="1" dirty="0">
                <a:latin typeface="Calibri" panose="020F0502020204030204" pitchFamily="34" charset="0"/>
              </a:rPr>
              <a:t>on-premises</a:t>
            </a:r>
            <a:r>
              <a:rPr lang="en-US" dirty="0">
                <a:latin typeface="Calibri" panose="020F0502020204030204" pitchFamily="34" charset="0"/>
              </a:rPr>
              <a:t> data center. In this case, you are responsible for everything. You must power the racks of physical servers, maintain the operating systems of the servers where the databases run, and performing database software installations and patches. You must also perform backups, configure high availability and scaling solutions, and optimize the applications that use the database.</a:t>
            </a:r>
          </a:p>
          <a:p>
            <a:endParaRPr lang="en-US" dirty="0">
              <a:latin typeface="Calibri" panose="020F0502020204030204" pitchFamily="34" charset="0"/>
            </a:endParaRPr>
          </a:p>
          <a:p>
            <a:r>
              <a:rPr lang="en-US" dirty="0">
                <a:latin typeface="Calibri" panose="020F0502020204030204" pitchFamily="34" charset="0"/>
              </a:rPr>
              <a:t>In the center use case, you install a </a:t>
            </a:r>
            <a:r>
              <a:rPr lang="en-US" b="0" i="1" dirty="0">
                <a:latin typeface="Calibri" panose="020F0502020204030204" pitchFamily="34" charset="0"/>
              </a:rPr>
              <a:t>database on one or more Amazon EC2 instances</a:t>
            </a:r>
            <a:r>
              <a:rPr lang="en-US" b="0" dirty="0">
                <a:latin typeface="Calibri" panose="020F0502020204030204" pitchFamily="34" charset="0"/>
              </a:rPr>
              <a:t>. In this case, </a:t>
            </a:r>
            <a:r>
              <a:rPr lang="en-US" dirty="0">
                <a:latin typeface="Calibri" panose="020F0502020204030204" pitchFamily="34" charset="0"/>
              </a:rPr>
              <a:t>AWS handles the maintenance of the physical data center environment and the OS is pre-installed on the EC2 instance that you launch. However, you are still responsible for every configuration layer above the OS installation, which means that you must manage many resources manually.</a:t>
            </a:r>
          </a:p>
          <a:p>
            <a:endParaRPr lang="en-US" dirty="0">
              <a:latin typeface="Calibri" panose="020F0502020204030204" pitchFamily="34" charset="0"/>
            </a:endParaRPr>
          </a:p>
          <a:p>
            <a:r>
              <a:rPr lang="en-US" b="0" dirty="0">
                <a:latin typeface="Calibri" panose="020F0502020204030204" pitchFamily="34" charset="0"/>
              </a:rPr>
              <a:t>The </a:t>
            </a:r>
            <a:r>
              <a:rPr lang="en-US" b="0" i="1" dirty="0">
                <a:latin typeface="Calibri" panose="020F0502020204030204" pitchFamily="34" charset="0"/>
              </a:rPr>
              <a:t>AWS managed database offering </a:t>
            </a:r>
            <a:r>
              <a:rPr lang="en-US" b="0" dirty="0">
                <a:latin typeface="Calibri" panose="020F0502020204030204" pitchFamily="34" charset="0"/>
              </a:rPr>
              <a:t>is in the use case on the right. </a:t>
            </a:r>
            <a:r>
              <a:rPr lang="en-US" kern="1200" dirty="0">
                <a:solidFill>
                  <a:schemeClr val="tx1"/>
                </a:solidFill>
                <a:effectLst/>
                <a:latin typeface="Calibri" panose="020F0502020204030204" pitchFamily="34" charset="0"/>
                <a:ea typeface="+mn-ea"/>
                <a:cs typeface="+mn-cs"/>
              </a:rPr>
              <a:t>These solutions provide high availability, scalability, and database backups as built-in options that you can configure. AWS is responsible for handling common and repetitive database administration tasks. You are only responsible for optimizing your application, and making sure that the database layer works efficiently for your application. </a:t>
            </a:r>
          </a:p>
          <a:p>
            <a:endParaRPr lang="en-US" dirty="0">
              <a:latin typeface="Calibri" panose="020F0502020204030204" pitchFamily="34" charset="0"/>
            </a:endParaRPr>
          </a:p>
        </p:txBody>
      </p:sp>
    </p:spTree>
    <p:extLst>
      <p:ext uri="{BB962C8B-B14F-4D97-AF65-F5344CB8AC3E}">
        <p14:creationId xmlns:p14="http://schemas.microsoft.com/office/powerpoint/2010/main" val="2044909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includes the following sections:</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Architectural need</a:t>
            </a:r>
          </a:p>
          <a:p>
            <a:pPr marL="228600" indent="-228600">
              <a:buFont typeface="+mj-lt"/>
              <a:buAutoNum type="arabicPeriod"/>
            </a:pPr>
            <a:r>
              <a:rPr lang="en-US" sz="1100" kern="1200" dirty="0">
                <a:solidFill>
                  <a:schemeClr val="tx1"/>
                </a:solidFill>
                <a:effectLst/>
                <a:latin typeface="+mn-lt"/>
                <a:ea typeface="+mn-ea"/>
                <a:cs typeface="+mn-cs"/>
              </a:rPr>
              <a:t>Database layer considerations</a:t>
            </a:r>
          </a:p>
          <a:p>
            <a:pPr marL="228600" indent="-228600">
              <a:buFont typeface="+mj-lt"/>
              <a:buAutoNum type="arabicPeriod"/>
            </a:pPr>
            <a:r>
              <a:rPr lang="en-US" sz="1100" kern="1200" dirty="0">
                <a:solidFill>
                  <a:schemeClr val="tx1"/>
                </a:solidFill>
                <a:effectLst/>
                <a:latin typeface="+mn-lt"/>
                <a:ea typeface="+mn-ea"/>
                <a:cs typeface="+mn-cs"/>
              </a:rPr>
              <a:t>Amazon RDS</a:t>
            </a:r>
          </a:p>
          <a:p>
            <a:pPr marL="228600" indent="-228600">
              <a:buFont typeface="+mj-lt"/>
              <a:buAutoNum type="arabicPeriod"/>
            </a:pPr>
            <a:r>
              <a:rPr lang="en-US" sz="1100" kern="1200" dirty="0">
                <a:solidFill>
                  <a:schemeClr val="tx1"/>
                </a:solidFill>
                <a:effectLst/>
                <a:latin typeface="+mn-lt"/>
                <a:ea typeface="+mn-ea"/>
                <a:cs typeface="+mn-cs"/>
              </a:rPr>
              <a:t>Amazon DynamoDB</a:t>
            </a:r>
          </a:p>
          <a:p>
            <a:pPr marL="228600" indent="-228600">
              <a:buFont typeface="+mj-lt"/>
              <a:buAutoNum type="arabicPeriod"/>
            </a:pPr>
            <a:r>
              <a:rPr lang="en-US" sz="1100" kern="1200" dirty="0">
                <a:solidFill>
                  <a:schemeClr val="tx1"/>
                </a:solidFill>
                <a:effectLst/>
                <a:latin typeface="+mn-lt"/>
                <a:ea typeface="+mn-ea"/>
                <a:cs typeface="+mn-cs"/>
              </a:rPr>
              <a:t>Database security controls</a:t>
            </a:r>
          </a:p>
          <a:p>
            <a:pPr marL="228600" indent="-228600">
              <a:buFont typeface="+mj-lt"/>
              <a:buAutoNum type="arabicPeriod"/>
            </a:pPr>
            <a:r>
              <a:rPr lang="en-US" sz="1100" kern="1200" dirty="0">
                <a:solidFill>
                  <a:schemeClr val="tx1"/>
                </a:solidFill>
                <a:effectLst/>
                <a:latin typeface="+mn-lt"/>
                <a:ea typeface="+mn-ea"/>
                <a:cs typeface="+mn-cs"/>
              </a:rPr>
              <a:t>Migrating data into AWS databases</a:t>
            </a:r>
          </a:p>
          <a:p>
            <a:pPr marL="0" indent="0">
              <a:buFont typeface="+mj-lt"/>
              <a:buNone/>
            </a:pPr>
            <a:endParaRPr lang="en-US" sz="1100" kern="1200" dirty="0">
              <a:solidFill>
                <a:schemeClr val="tx1"/>
              </a:solidFill>
              <a:effectLst/>
              <a:latin typeface="+mn-lt"/>
              <a:ea typeface="+mn-ea"/>
              <a:cs typeface="+mn-cs"/>
            </a:endParaRPr>
          </a:p>
          <a:p>
            <a:pPr marL="0" indent="0">
              <a:buFont typeface="+mj-lt"/>
              <a:buNone/>
            </a:pPr>
            <a:r>
              <a:rPr lang="en-US" dirty="0"/>
              <a:t>This module also includes:</a:t>
            </a:r>
          </a:p>
          <a:p>
            <a:pPr marL="0" indent="0">
              <a:buFont typeface="+mj-lt"/>
              <a:buNone/>
            </a:pPr>
            <a:endParaRPr lang="en-US" dirty="0"/>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A demonstration </a:t>
            </a:r>
            <a:r>
              <a:rPr lang="en-US" b="0" i="0" dirty="0"/>
              <a:t>of </a:t>
            </a:r>
            <a:r>
              <a:rPr lang="en-US" sz="1100" b="0" i="0" kern="1200" dirty="0">
                <a:solidFill>
                  <a:schemeClr val="tx1"/>
                </a:solidFill>
                <a:effectLst/>
                <a:latin typeface="+mn-lt"/>
                <a:ea typeface="+mn-ea"/>
                <a:cs typeface="+mn-cs"/>
              </a:rPr>
              <a:t>Amazon Relational Database Service (Amazon RDS) automated backup and read replica configuration.</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a:t>
            </a:r>
            <a:r>
              <a:rPr lang="en-US" sz="1100" b="0" i="0" kern="1200" dirty="0">
                <a:solidFill>
                  <a:schemeClr val="tx1"/>
                </a:solidFill>
                <a:effectLst/>
                <a:latin typeface="+mn-lt"/>
                <a:ea typeface="+mn-ea"/>
                <a:cs typeface="+mn-cs"/>
              </a:rPr>
              <a:t> guided lab </a:t>
            </a:r>
            <a:r>
              <a:rPr lang="en-US" sz="1100" i="0" kern="1200" dirty="0">
                <a:solidFill>
                  <a:schemeClr val="tx1"/>
                </a:solidFill>
                <a:effectLst/>
                <a:latin typeface="+mn-lt"/>
                <a:ea typeface="+mn-ea"/>
                <a:cs typeface="+mn-cs"/>
              </a:rPr>
              <a:t>where you </a:t>
            </a:r>
            <a:r>
              <a:rPr lang="en-US" sz="1100" b="0" i="0" kern="1200" dirty="0">
                <a:solidFill>
                  <a:schemeClr val="tx1"/>
                </a:solidFill>
                <a:effectLst/>
                <a:latin typeface="+mn-lt"/>
                <a:ea typeface="+mn-ea"/>
                <a:cs typeface="+mn-cs"/>
              </a:rPr>
              <a:t>create an Amazon RDS database</a:t>
            </a:r>
            <a:r>
              <a:rPr lang="en-US" sz="1100" b="0" i="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connect to it by using a simple web application.</a:t>
            </a:r>
            <a:r>
              <a:rPr lang="en-US" dirty="0"/>
              <a:t> </a:t>
            </a:r>
          </a:p>
          <a:p>
            <a:pPr marL="171450" indent="-171450">
              <a:buFont typeface="Arial" panose="020B0604020202020204" pitchFamily="34" charset="0"/>
              <a:buChar char="•"/>
            </a:pPr>
            <a:r>
              <a:rPr lang="en-US" sz="1100" i="0" kern="1200" dirty="0">
                <a:solidFill>
                  <a:schemeClr val="tx1"/>
                </a:solidFill>
                <a:effectLst/>
                <a:latin typeface="+mn-lt"/>
                <a:ea typeface="+mn-ea"/>
                <a:cs typeface="+mn-cs"/>
              </a:rPr>
              <a:t>A </a:t>
            </a:r>
            <a:r>
              <a:rPr lang="en-US" sz="1100" b="0" i="0" kern="1200" dirty="0">
                <a:solidFill>
                  <a:schemeClr val="tx1"/>
                </a:solidFill>
                <a:effectLst/>
                <a:latin typeface="+mn-lt"/>
                <a:ea typeface="+mn-ea"/>
                <a:cs typeface="+mn-cs"/>
              </a:rPr>
              <a:t>challenge lab </a:t>
            </a:r>
            <a:r>
              <a:rPr lang="en-US" sz="1100" i="0" kern="1200" dirty="0">
                <a:solidFill>
                  <a:schemeClr val="tx1"/>
                </a:solidFill>
                <a:effectLst/>
                <a:latin typeface="+mn-lt"/>
                <a:ea typeface="+mn-ea"/>
                <a:cs typeface="+mn-cs"/>
              </a:rPr>
              <a:t>that challenges you to </a:t>
            </a:r>
            <a:r>
              <a:rPr lang="en-US" sz="1100" b="0" i="0" kern="1200" dirty="0">
                <a:solidFill>
                  <a:schemeClr val="tx1"/>
                </a:solidFill>
                <a:effectLst/>
                <a:latin typeface="+mn-lt"/>
                <a:ea typeface="+mn-ea"/>
                <a:cs typeface="+mn-cs"/>
              </a:rPr>
              <a:t>migrate data from a database that runs on an Amazon Elastic Compute Cloud (Amazon EC2) instance to an Amazon RDS database</a:t>
            </a:r>
            <a:r>
              <a:rPr lang="en-US" sz="110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a:t>
            </a:r>
            <a:r>
              <a:rPr lang="en-US" sz="1100" b="0" i="0" kern="1200" dirty="0">
                <a:solidFill>
                  <a:schemeClr val="tx1"/>
                </a:solidFill>
                <a:effectLst/>
                <a:latin typeface="+mn-lt"/>
                <a:ea typeface="+mn-ea"/>
                <a:cs typeface="+mn-cs"/>
              </a:rPr>
              <a:t>knowledge check </a:t>
            </a:r>
            <a:r>
              <a:rPr lang="en-US" sz="1100" kern="1200" dirty="0">
                <a:solidFill>
                  <a:schemeClr val="tx1"/>
                </a:solidFill>
                <a:effectLst/>
                <a:latin typeface="+mn-lt"/>
                <a:ea typeface="+mn-ea"/>
                <a:cs typeface="+mn-cs"/>
              </a:rPr>
              <a:t>to test your understanding of the key concepts that are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Relational Database Service (Amazon RDS) is a fully managed relational database service.</a:t>
            </a:r>
          </a:p>
          <a:p>
            <a:endParaRPr lang="en-US" dirty="0"/>
          </a:p>
          <a:p>
            <a:r>
              <a:rPr lang="en-US" dirty="0"/>
              <a:t>Amazon RDS is typically used when the access pattern is transactional, or for light analytics. </a:t>
            </a:r>
          </a:p>
          <a:p>
            <a:endParaRPr lang="en-US" dirty="0"/>
          </a:p>
          <a:p>
            <a:r>
              <a:rPr lang="en-US" dirty="0"/>
              <a:t>As a relational database, the ideal data size ranges up to the low-terabyte range. As storage requirements grow, you can provision additional storage. The Amazon Aurora engine will automatically grow the size of your database volume as your database storage needs grow. It scales up to a maximum of 64 TB, or a maximum you define. The MySQL, MariaDB, Oracle, and PostgreSQL engines enable you to scale up to 32 TB of storage. Microsoft SQL Server supports up to 16 TB. Storage scaling is dynamic, with zero downtime.</a:t>
            </a:r>
          </a:p>
          <a:p>
            <a:endParaRPr lang="en-US" dirty="0"/>
          </a:p>
          <a:p>
            <a:r>
              <a:rPr lang="en-US" dirty="0"/>
              <a:t>In terms of </a:t>
            </a:r>
            <a:r>
              <a:rPr lang="en-US" b="0" i="1" dirty="0"/>
              <a:t>performance</a:t>
            </a:r>
            <a:r>
              <a:rPr lang="en-US" dirty="0"/>
              <a:t>, Amazon RDS offers two options. First, it offers the general-purpose solid state drive (SSD)-backed storage option. The SSD option delivers a consistent baseline of 3 IOPS per provisioned GB, and it can burst up to 3,000 IOPS above the baseline. This storage type is suitable for a range of database workloads. There is also a Provisioned IOPS SSD storage option, which works well for I/O-intensive transactional database workloads.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2264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As a relational database offering, Amazon RDS is a good choice for applications that have complex, well-structured data. Amazon RDS is a good choice if your workloads must frequently combine and join datasets, and must have syntax rules that are strictly enforced. For example, Amazon RDS is frequently used to back traditional applications, enterprise resource planning (ERP) applications, customer relationship management (CRM) applications, and ecommerce applications.</a:t>
            </a:r>
          </a:p>
          <a:p>
            <a:endParaRPr lang="en-US" dirty="0">
              <a:latin typeface="Calibri" panose="020F0502020204030204" pitchFamily="34" charset="0"/>
            </a:endParaRPr>
          </a:p>
          <a:p>
            <a:r>
              <a:rPr lang="en-US" sz="1100" kern="1200" dirty="0">
                <a:solidFill>
                  <a:schemeClr val="tx1"/>
                </a:solidFill>
                <a:effectLst/>
              </a:rPr>
              <a:t>Amazon RDS is available with six database engines to choose from, including Microsoft SQL Server, Oracle</a:t>
            </a:r>
            <a:r>
              <a:rPr lang="en-US" dirty="0"/>
              <a:t>, MySQL, PostgreSQL, </a:t>
            </a:r>
            <a:r>
              <a:rPr lang="en-US" sz="1100" kern="1200" dirty="0">
                <a:solidFill>
                  <a:schemeClr val="tx1"/>
                </a:solidFill>
                <a:effectLst/>
              </a:rPr>
              <a:t>Amazon Aurora, and </a:t>
            </a:r>
            <a:r>
              <a:rPr lang="en-US" dirty="0"/>
              <a:t>MariaDB. </a:t>
            </a:r>
            <a:endParaRPr lang="en-US" sz="1100" kern="1200" dirty="0">
              <a:solidFill>
                <a:schemeClr val="tx1"/>
              </a:solidFill>
              <a:effectLst/>
            </a:endParaRPr>
          </a:p>
        </p:txBody>
      </p:sp>
    </p:spTree>
    <p:extLst>
      <p:ext uri="{BB962C8B-B14F-4D97-AF65-F5344CB8AC3E}">
        <p14:creationId xmlns:p14="http://schemas.microsoft.com/office/powerpoint/2010/main" val="560953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All Amazon RDS database types run on a serve. The exception is Aurora, which can run as a serverless option. Amazon RDS is available on several database instance types, which are optimized for different kinds of workloads. </a:t>
            </a:r>
          </a:p>
          <a:p>
            <a:endParaRPr lang="en-US" dirty="0"/>
          </a:p>
          <a:p>
            <a:r>
              <a:rPr lang="en-US" dirty="0"/>
              <a:t>The T family of instance types provides a baseline level of CPU performance with the ability to burst CPU usage at any time for as long as needed. For example, T3 instances offer a balance of compute, memory, and network resources and work well for database workloads with moderate CPU usage that experience temporary spikes in use.</a:t>
            </a:r>
          </a:p>
          <a:p>
            <a:endParaRPr lang="en-US" dirty="0"/>
          </a:p>
          <a:p>
            <a:r>
              <a:rPr lang="en-US" kern="1200" dirty="0">
                <a:solidFill>
                  <a:schemeClr val="tx1"/>
                </a:solidFill>
                <a:effectLst/>
              </a:rPr>
              <a:t>The M family of instances is another general-purpose option. However, the M family provides additional options for CPU-intensive workloads. M instances </a:t>
            </a:r>
            <a:r>
              <a:rPr lang="en-US" dirty="0"/>
              <a:t>are a good choice for small and midsize databases for open source or enterprise applications</a:t>
            </a:r>
            <a:r>
              <a:rPr lang="en-US" kern="1200" dirty="0">
                <a:solidFill>
                  <a:schemeClr val="tx1"/>
                </a:solidFill>
                <a:effectLst/>
              </a:rPr>
              <a:t>.</a:t>
            </a:r>
          </a:p>
          <a:p>
            <a:endParaRPr lang="en-US" kern="1200" dirty="0">
              <a:solidFill>
                <a:schemeClr val="tx1"/>
              </a:solidFill>
              <a:effectLst/>
            </a:endParaRPr>
          </a:p>
          <a:p>
            <a:r>
              <a:rPr lang="en-US" dirty="0"/>
              <a:t>Finally, the R family instances are optimized for memory-intensive database workloads. </a:t>
            </a:r>
          </a:p>
          <a:p>
            <a:endParaRPr lang="en-US"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Some database engines support additional database instance classes. For more information, see </a:t>
            </a:r>
            <a:r>
              <a:rPr lang="en-US" dirty="0">
                <a:hlinkClick r:id="rId3"/>
              </a:rPr>
              <a:t>Amazon RDS DB Instances</a:t>
            </a:r>
            <a:r>
              <a:rPr lang="en-US" dirty="0"/>
              <a:t>, and specifically see the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4"/>
              </a:rPr>
              <a:t>Choosing the DB instance Class</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t>AWS Documentation page for instance class details.</a:t>
            </a:r>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41542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Consider an example use case where Amazon RDS is used as part of a deployed solution to a business challenge. </a:t>
            </a:r>
          </a:p>
          <a:p>
            <a:endParaRPr lang="en-US" dirty="0">
              <a:latin typeface="Calibri" panose="020F0502020204030204" pitchFamily="34" charset="0"/>
            </a:endParaRPr>
          </a:p>
          <a:p>
            <a:r>
              <a:rPr lang="en-US" dirty="0">
                <a:latin typeface="Calibri" panose="020F0502020204030204" pitchFamily="34" charset="0"/>
              </a:rPr>
              <a:t>In this example, a company wants to gain meaningful insight from some of their business data. Users upload the data to an Amazon Simple Storage Service (Amazon S3) bucket. Then, a cluster of Amazon EC2 instances is used to transform the data. This might occur as a batch process at a regular interval. The transformed data is then stored in a different S3 bucket. However, some of the transformed data is also inserted into an RDS instance, which is labeled </a:t>
            </a:r>
            <a:r>
              <a:rPr lang="en-US" i="1" dirty="0">
                <a:latin typeface="Calibri" panose="020F0502020204030204" pitchFamily="34" charset="0"/>
              </a:rPr>
              <a:t>Data store</a:t>
            </a:r>
            <a:r>
              <a:rPr lang="en-US" dirty="0">
                <a:latin typeface="Calibri" panose="020F0502020204030204" pitchFamily="34" charset="0"/>
              </a:rPr>
              <a:t>. This RDS instance can then be queried by using analytics software or an AWS analytics service that can make SQL queries to access the data for business insights.</a:t>
            </a:r>
          </a:p>
        </p:txBody>
      </p:sp>
    </p:spTree>
    <p:extLst>
      <p:ext uri="{BB962C8B-B14F-4D97-AF65-F5344CB8AC3E}">
        <p14:creationId xmlns:p14="http://schemas.microsoft.com/office/powerpoint/2010/main" val="242425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a:t>
            </a:r>
            <a:r>
              <a:rPr lang="en-US" sz="1100" i="0" dirty="0"/>
              <a:t>Module 5 – Guided Lab: Creating an Amazon RDS Database</a:t>
            </a:r>
            <a:r>
              <a:rPr lang="en-US" sz="1100" dirty="0"/>
              <a:t>.</a:t>
            </a:r>
          </a:p>
        </p:txBody>
      </p:sp>
    </p:spTree>
    <p:extLst>
      <p:ext uri="{BB962C8B-B14F-4D97-AF65-F5344CB8AC3E}">
        <p14:creationId xmlns:p14="http://schemas.microsoft.com/office/powerpoint/2010/main" val="208301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guided lab, you will complete the following tasks:</a:t>
            </a:r>
          </a:p>
          <a:p>
            <a:endParaRPr lang="en-US" dirty="0"/>
          </a:p>
          <a:p>
            <a:pPr marL="228600" indent="-228600">
              <a:buFont typeface="+mj-lt"/>
              <a:buAutoNum type="arabicPeriod"/>
            </a:pPr>
            <a:r>
              <a:rPr lang="en-US" dirty="0"/>
              <a:t>Creating an Amazon RDS database</a:t>
            </a:r>
          </a:p>
          <a:p>
            <a:pPr marL="228600" indent="-228600">
              <a:buFont typeface="+mj-lt"/>
              <a:buAutoNum type="arabicPeriod"/>
            </a:pPr>
            <a:r>
              <a:rPr lang="en-US" dirty="0"/>
              <a:t>Configuring web application communication with a database instance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82879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guided lab.</a:t>
            </a:r>
          </a:p>
          <a:p>
            <a:endParaRPr lang="en-US" dirty="0"/>
          </a:p>
        </p:txBody>
      </p:sp>
    </p:spTree>
    <p:extLst>
      <p:ext uri="{BB962C8B-B14F-4D97-AF65-F5344CB8AC3E}">
        <p14:creationId xmlns:p14="http://schemas.microsoft.com/office/powerpoint/2010/main" val="3550838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guided lab after you have completed it. </a:t>
            </a:r>
          </a:p>
        </p:txBody>
      </p:sp>
    </p:spTree>
    <p:extLst>
      <p:ext uri="{BB962C8B-B14F-4D97-AF65-F5344CB8AC3E}">
        <p14:creationId xmlns:p14="http://schemas.microsoft.com/office/powerpoint/2010/main" val="1421779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399"/>
            <a:ext cx="5486400" cy="3925958"/>
          </a:xfrm>
        </p:spPr>
        <p:txBody>
          <a:bodyPr/>
          <a:lstStyle/>
          <a:p>
            <a:r>
              <a:rPr lang="en-US" kern="1200" dirty="0">
                <a:solidFill>
                  <a:schemeClr val="tx1"/>
                </a:solidFill>
                <a:effectLst/>
                <a:ea typeface="Amazon Ember Light" panose="020B0403020204020204" pitchFamily="34" charset="0"/>
                <a:cs typeface="Amazon Ember Light" panose="020B0403020204020204" pitchFamily="34" charset="0"/>
              </a:rPr>
              <a:t>Amazon RDS provides high availability by implementing a Multi-AZ approach. Amazon RDS automatically provisions and maintains a synchronous standby instance in a different Availability Zone. The primary DB instance is synchronously replicated across Availability Zones to the standby instance to provide data redundancy, eliminate I/O freezes, and minimize latency spikes during system backups. </a:t>
            </a:r>
          </a:p>
          <a:p>
            <a:endParaRPr lang="en-US" dirty="0">
              <a:ea typeface="Amazon Ember Light" panose="020B0403020204020204" pitchFamily="34" charset="0"/>
              <a:cs typeface="Amazon Ember Light" panose="020B0403020204020204" pitchFamily="34" charset="0"/>
            </a:endParaRPr>
          </a:p>
          <a:p>
            <a:r>
              <a:rPr lang="en-US" kern="1200" dirty="0">
                <a:solidFill>
                  <a:schemeClr val="tx1"/>
                </a:solidFill>
                <a:effectLst/>
                <a:ea typeface="Amazon Ember Light" panose="020B0403020204020204" pitchFamily="34" charset="0"/>
                <a:cs typeface="Amazon Ember Light" panose="020B0403020204020204" pitchFamily="34" charset="0"/>
              </a:rPr>
              <a:t>Running a DB instance with high availability can enhance availability during planned system maintenance. It helps protect your databases against DB instance failure and Availability Zone disruption. It also provides enhanced availability and durability for database instances, making it a good choice for production database workloads. </a:t>
            </a:r>
          </a:p>
          <a:p>
            <a:endParaRPr lang="en-US" dirty="0">
              <a:ea typeface="Amazon Ember Light" panose="020B0403020204020204" pitchFamily="34" charset="0"/>
              <a:cs typeface="Amazon Ember Light" panose="020B0403020204020204" pitchFamily="34" charset="0"/>
            </a:endParaRPr>
          </a:p>
          <a:p>
            <a:r>
              <a:rPr lang="en-US" kern="1200" dirty="0">
                <a:solidFill>
                  <a:schemeClr val="tx1"/>
                </a:solidFill>
                <a:effectLst/>
                <a:ea typeface="Amazon Ember Light" panose="020B0403020204020204" pitchFamily="34" charset="0"/>
                <a:cs typeface="Amazon Ember Light" panose="020B0403020204020204" pitchFamily="34" charset="0"/>
              </a:rPr>
              <a:t>If there is an infrastructure failure, Amazon RDS performs an automatic failover to the standby instance. You can then resume database operations when the failover is complete. The endpoint for your DB instance remains the same after a failover, so your application can resume database operations without manual administrative intervention.</a:t>
            </a:r>
          </a:p>
          <a:p>
            <a:endParaRPr lang="en-US" dirty="0">
              <a:ea typeface="Amazon Ember Light" panose="020B0403020204020204" pitchFamily="34" charset="0"/>
              <a:cs typeface="Amazon Ember Light" panose="020B0403020204020204" pitchFamily="34" charset="0"/>
            </a:endParaRPr>
          </a:p>
          <a:p>
            <a:r>
              <a:rPr lang="en-US" dirty="0">
                <a:ea typeface="Amazon Ember Light" panose="020B0403020204020204" pitchFamily="34" charset="0"/>
                <a:cs typeface="Amazon Ember Light" panose="020B0403020204020204" pitchFamily="34" charset="0"/>
              </a:rPr>
              <a:t>Failover conditions include the loss of availability in the primary Availability Zone, a loss of network connectivity to the primary database, compute unit failure on the primary instance, or storage failure on the primary instance.</a:t>
            </a:r>
          </a:p>
        </p:txBody>
      </p:sp>
    </p:spTree>
    <p:extLst>
      <p:ext uri="{BB962C8B-B14F-4D97-AF65-F5344CB8AC3E}">
        <p14:creationId xmlns:p14="http://schemas.microsoft.com/office/powerpoint/2010/main" val="1062426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399"/>
            <a:ext cx="5486400" cy="4028091"/>
          </a:xfrm>
        </p:spPr>
        <p:txBody>
          <a:bodyPr/>
          <a:lstStyle/>
          <a:p>
            <a:r>
              <a:rPr lang="en-US" kern="1200" dirty="0">
                <a:solidFill>
                  <a:schemeClr val="tx1"/>
                </a:solidFill>
                <a:effectLst/>
                <a:ea typeface="Amazon Ember Light" panose="020B0403020204020204" pitchFamily="34" charset="0"/>
                <a:cs typeface="Amazon Ember Light" panose="020B0403020204020204" pitchFamily="34" charset="0"/>
              </a:rPr>
              <a:t>Amazon RDS enables you to use a source database instance to create a special type of database instance, which is called a </a:t>
            </a:r>
            <a:r>
              <a:rPr lang="en-US" i="1" kern="1200" dirty="0">
                <a:solidFill>
                  <a:schemeClr val="tx1"/>
                </a:solidFill>
                <a:effectLst/>
                <a:ea typeface="Amazon Ember Light" panose="020B0403020204020204" pitchFamily="34" charset="0"/>
                <a:cs typeface="Amazon Ember Light" panose="020B0403020204020204" pitchFamily="34" charset="0"/>
              </a:rPr>
              <a:t>read replica</a:t>
            </a:r>
            <a:r>
              <a:rPr lang="en-US" kern="1200" dirty="0">
                <a:solidFill>
                  <a:schemeClr val="tx1"/>
                </a:solidFill>
                <a:effectLst/>
                <a:ea typeface="Amazon Ember Light" panose="020B0403020204020204" pitchFamily="34" charset="0"/>
                <a:cs typeface="Amazon Ember Light" panose="020B0403020204020204" pitchFamily="34" charset="0"/>
              </a:rPr>
              <a:t>. </a:t>
            </a:r>
            <a:r>
              <a:rPr lang="en-US" dirty="0">
                <a:ea typeface="Amazon Ember Light" panose="020B0403020204020204" pitchFamily="34" charset="0"/>
                <a:cs typeface="Amazon Ember Light" panose="020B0403020204020204" pitchFamily="34" charset="0"/>
              </a:rPr>
              <a:t>Updates that are made to the source DB instance are asynchronously copied to the read replica.</a:t>
            </a:r>
            <a:endParaRPr lang="en-US" kern="1200" dirty="0">
              <a:solidFill>
                <a:schemeClr val="tx1"/>
              </a:solidFill>
              <a:effectLst/>
              <a:ea typeface="Amazon Ember Light" panose="020B0403020204020204" pitchFamily="34" charset="0"/>
              <a:cs typeface="Amazon Ember Light" panose="020B0403020204020204" pitchFamily="34" charset="0"/>
            </a:endParaRPr>
          </a:p>
          <a:p>
            <a:endParaRPr lang="en-US" dirty="0">
              <a:ea typeface="Amazon Ember Light" panose="020B0403020204020204" pitchFamily="34" charset="0"/>
              <a:cs typeface="Amazon Ember Light" panose="020B0403020204020204" pitchFamily="34" charset="0"/>
            </a:endParaRPr>
          </a:p>
          <a:p>
            <a:r>
              <a:rPr lang="en-US" kern="1200" dirty="0">
                <a:solidFill>
                  <a:schemeClr val="tx1"/>
                </a:solidFill>
                <a:effectLst/>
                <a:ea typeface="Amazon Ember Light" panose="020B0403020204020204" pitchFamily="34" charset="0"/>
                <a:cs typeface="Amazon Ember Light" panose="020B0403020204020204" pitchFamily="34" charset="0"/>
              </a:rPr>
              <a:t>Using read replicas enhances </a:t>
            </a:r>
            <a:r>
              <a:rPr lang="en-US" b="0" i="1" kern="1200" dirty="0">
                <a:solidFill>
                  <a:schemeClr val="tx1"/>
                </a:solidFill>
                <a:effectLst/>
                <a:ea typeface="Amazon Ember Light" panose="020B0403020204020204" pitchFamily="34" charset="0"/>
                <a:cs typeface="Amazon Ember Light" panose="020B0403020204020204" pitchFamily="34" charset="0"/>
              </a:rPr>
              <a:t>performance. </a:t>
            </a:r>
            <a:r>
              <a:rPr lang="en-US" b="0" i="0" kern="1200" dirty="0">
                <a:solidFill>
                  <a:schemeClr val="tx1"/>
                </a:solidFill>
                <a:effectLst/>
                <a:ea typeface="Amazon Ember Light" panose="020B0403020204020204" pitchFamily="34" charset="0"/>
                <a:cs typeface="Amazon Ember Light" panose="020B0403020204020204" pitchFamily="34" charset="0"/>
              </a:rPr>
              <a:t>For example, y</a:t>
            </a:r>
            <a:r>
              <a:rPr lang="en-US" i="0" kern="1200" dirty="0">
                <a:solidFill>
                  <a:schemeClr val="tx1"/>
                </a:solidFill>
                <a:effectLst/>
                <a:ea typeface="Amazon Ember Light" panose="020B0403020204020204" pitchFamily="34" charset="0"/>
                <a:cs typeface="Amazon Ember Light" panose="020B0403020204020204" pitchFamily="34" charset="0"/>
              </a:rPr>
              <a:t>ou</a:t>
            </a:r>
            <a:r>
              <a:rPr lang="en-US" kern="1200" dirty="0">
                <a:solidFill>
                  <a:schemeClr val="tx1"/>
                </a:solidFill>
                <a:effectLst/>
                <a:ea typeface="Amazon Ember Light" panose="020B0403020204020204" pitchFamily="34" charset="0"/>
                <a:cs typeface="Amazon Ember Light" panose="020B0403020204020204" pitchFamily="34" charset="0"/>
              </a:rPr>
              <a:t> can </a:t>
            </a:r>
            <a:r>
              <a:rPr lang="en-US" dirty="0">
                <a:ea typeface="Amazon Ember Light" panose="020B0403020204020204" pitchFamily="34" charset="0"/>
                <a:cs typeface="Amazon Ember Light" panose="020B0403020204020204" pitchFamily="34" charset="0"/>
              </a:rPr>
              <a:t>reduce the load on your source database instance by routing read queries from your applications to the read replica. Read replicas also increase </a:t>
            </a:r>
            <a:r>
              <a:rPr lang="en-US" b="0" i="1" dirty="0">
                <a:ea typeface="Amazon Ember Light" panose="020B0403020204020204" pitchFamily="34" charset="0"/>
                <a:cs typeface="Amazon Ember Light" panose="020B0403020204020204" pitchFamily="34" charset="0"/>
              </a:rPr>
              <a:t>availability.</a:t>
            </a:r>
            <a:r>
              <a:rPr lang="en-US" dirty="0">
                <a:ea typeface="Amazon Ember Light" panose="020B0403020204020204" pitchFamily="34" charset="0"/>
                <a:cs typeface="Amazon Ember Light" panose="020B0403020204020204" pitchFamily="34" charset="0"/>
              </a:rPr>
              <a:t> For read-heavy database workloads, you can elastically scale out beyond the capacity constraints of a single database instance. Read replicas can also be manually promoted to become standalone database instances, when needed. </a:t>
            </a:r>
          </a:p>
          <a:p>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Amazon Ember Light" panose="020B0403020204020204" pitchFamily="34" charset="0"/>
                <a:cs typeface="Amazon Ember Light" panose="020B0403020204020204" pitchFamily="34" charset="0"/>
              </a:rPr>
              <a:t>Read replicas are available in Amazon RDS for MySQL, MariaDB, PostgreSQL, and Oracle. Each of these database engines enables up to a maximum of five read replicas per primary database. If </a:t>
            </a:r>
            <a:r>
              <a:rPr lang="en-US" dirty="0">
                <a:ea typeface="Amazon Ember Light" panose="020B0403020204020204" pitchFamily="34" charset="0"/>
                <a:cs typeface="Amazon Ember Light" panose="020B0403020204020204" pitchFamily="34" charset="0"/>
              </a:rPr>
              <a:t>you need strict read-after-write consistency (that is, </a:t>
            </a:r>
            <a:r>
              <a:rPr lang="en-US" i="1" dirty="0">
                <a:ea typeface="Amazon Ember Light" panose="020B0403020204020204" pitchFamily="34" charset="0"/>
                <a:cs typeface="Amazon Ember Light" panose="020B0403020204020204" pitchFamily="34" charset="0"/>
              </a:rPr>
              <a:t>what you read is always what you just wrote</a:t>
            </a:r>
            <a:r>
              <a:rPr lang="en-US" dirty="0">
                <a:ea typeface="Amazon Ember Light" panose="020B0403020204020204" pitchFamily="34" charset="0"/>
                <a:cs typeface="Amazon Ember Light" panose="020B0403020204020204" pitchFamily="34" charset="0"/>
              </a:rPr>
              <a:t>, even if you read immediately), then you should read from the main DB instance. Otherwise, you can spread the load, and read from a read replica. </a:t>
            </a:r>
          </a:p>
          <a:p>
            <a:endParaRPr lang="en-US" kern="1200" dirty="0">
              <a:solidFill>
                <a:schemeClr val="tx1"/>
              </a:solidFill>
              <a:effectLst/>
              <a:ea typeface="Amazon Ember Light" panose="020B0403020204020204" pitchFamily="34" charset="0"/>
              <a:cs typeface="Amazon Ember Light" panose="020B0403020204020204" pitchFamily="34" charset="0"/>
            </a:endParaRPr>
          </a:p>
          <a:p>
            <a:endParaRPr lang="en-US" kern="1200" dirty="0">
              <a:solidFill>
                <a:schemeClr val="tx1"/>
              </a:solidFill>
              <a:effectLst/>
              <a:ea typeface="Amazon Ember Light" panose="020B0403020204020204" pitchFamily="34" charset="0"/>
              <a:cs typeface="Amazon Ember Light" panose="020B0403020204020204" pitchFamily="34" charset="0"/>
            </a:endParaRPr>
          </a:p>
          <a:p>
            <a:endParaRPr lang="en-US" kern="1200" dirty="0">
              <a:solidFill>
                <a:schemeClr val="tx1"/>
              </a:solidFill>
              <a:effectLst/>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592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sz="1100" dirty="0">
                <a:latin typeface="+mn-lt"/>
              </a:rPr>
              <a:t>Compare database types</a:t>
            </a:r>
          </a:p>
          <a:p>
            <a:pPr marL="171450" indent="-171450">
              <a:buFont typeface="Arial" panose="020B0604020202020204" pitchFamily="34" charset="0"/>
              <a:buChar char="•"/>
            </a:pPr>
            <a:r>
              <a:rPr lang="en-US" sz="1100" dirty="0">
                <a:latin typeface="+mn-lt"/>
              </a:rPr>
              <a:t>Differentiate between managed versus unmanaged services</a:t>
            </a:r>
          </a:p>
          <a:p>
            <a:pPr marL="171450" indent="-171450">
              <a:buFont typeface="Arial" panose="020B0604020202020204" pitchFamily="34" charset="0"/>
              <a:buChar char="•"/>
            </a:pPr>
            <a:r>
              <a:rPr lang="en-US" sz="1100" dirty="0">
                <a:latin typeface="+mn-lt"/>
              </a:rPr>
              <a:t>Explain when to use Amazon Relational Database Service (Amazon RDS)</a:t>
            </a:r>
          </a:p>
          <a:p>
            <a:pPr marL="171450" indent="-171450">
              <a:buFont typeface="Arial" panose="020B0604020202020204" pitchFamily="34" charset="0"/>
              <a:buChar char="•"/>
            </a:pPr>
            <a:r>
              <a:rPr lang="en-US" sz="1100" dirty="0">
                <a:latin typeface="+mn-lt"/>
              </a:rPr>
              <a:t>Explain when to use Amazon DynamoDB</a:t>
            </a:r>
          </a:p>
          <a:p>
            <a:pPr marL="171450" indent="-171450">
              <a:buFont typeface="Arial" panose="020B0604020202020204" pitchFamily="34" charset="0"/>
              <a:buChar char="•"/>
            </a:pPr>
            <a:r>
              <a:rPr lang="en-US" sz="1100" dirty="0">
                <a:latin typeface="+mn-lt"/>
              </a:rPr>
              <a:t>Describe available database security controls</a:t>
            </a:r>
          </a:p>
          <a:p>
            <a:pPr marL="171450" indent="-171450">
              <a:buFont typeface="Arial" panose="020B0604020202020204" pitchFamily="34" charset="0"/>
              <a:buChar char="•"/>
            </a:pPr>
            <a:r>
              <a:rPr lang="en-US" sz="1100" dirty="0"/>
              <a:t>Describe how to migrate data into Amazon Web Services (AWS) databases</a:t>
            </a:r>
            <a:endParaRPr lang="en-US" sz="1100" dirty="0">
              <a:latin typeface="+mn-lt"/>
            </a:endParaRPr>
          </a:p>
          <a:p>
            <a:pPr marL="171450" indent="-171450">
              <a:buFont typeface="Arial" panose="020B0604020202020204" pitchFamily="34" charset="0"/>
              <a:buChar char="•"/>
            </a:pPr>
            <a:r>
              <a:rPr lang="en-US" sz="1100" dirty="0">
                <a:latin typeface="+mn-lt"/>
              </a:rPr>
              <a:t>Deploy a database server</a:t>
            </a:r>
            <a:endParaRPr lang="en-US" dirty="0">
              <a:latin typeface="+mn-lt"/>
            </a:endParaRP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consider an example architecture for a backup solution that is based on Amazon RDS.</a:t>
            </a:r>
          </a:p>
          <a:p>
            <a:endParaRPr lang="en-US" dirty="0"/>
          </a:p>
          <a:p>
            <a:r>
              <a:rPr lang="en-US" dirty="0"/>
              <a:t>Here, snapshots</a:t>
            </a:r>
            <a:r>
              <a:rPr lang="en-US" baseline="0" dirty="0"/>
              <a:t> and transaction logs from the RDS database are stored in an S3 bucket that is controlled by Amazon RDS. </a:t>
            </a:r>
            <a:r>
              <a:rPr lang="en-US" dirty="0"/>
              <a:t>With Amazon RDS, you can also specify it to copy automated or manual DB to a second AWS Region. You can also copy the snapshots to separate AWS accounts.</a:t>
            </a:r>
          </a:p>
          <a:p>
            <a:endParaRPr lang="en-US" dirty="0"/>
          </a:p>
          <a:p>
            <a:r>
              <a:rPr lang="en-US" dirty="0"/>
              <a:t>For more information, see </a:t>
            </a:r>
            <a:r>
              <a:rPr lang="en-US" dirty="0">
                <a:hlinkClick r:id="rId3"/>
              </a:rPr>
              <a:t>Copying a Snapshot</a:t>
            </a:r>
            <a:r>
              <a:rPr lang="en-US" dirty="0"/>
              <a:t> in the AWS Documentation.</a:t>
            </a:r>
          </a:p>
        </p:txBody>
      </p:sp>
    </p:spTree>
    <p:extLst>
      <p:ext uri="{BB962C8B-B14F-4D97-AF65-F5344CB8AC3E}">
        <p14:creationId xmlns:p14="http://schemas.microsoft.com/office/powerpoint/2010/main" val="3116193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the educator </a:t>
            </a:r>
            <a:r>
              <a:rPr lang="en-US" dirty="0"/>
              <a:t>might</a:t>
            </a:r>
            <a:r>
              <a:rPr lang="en-US" sz="1100" dirty="0"/>
              <a:t> choose to </a:t>
            </a:r>
            <a:r>
              <a:rPr lang="en-US" dirty="0"/>
              <a:t>demonstrate the configuration of automated backups and read replicas on Amazon RDS by </a:t>
            </a:r>
            <a:r>
              <a:rPr lang="en-US" sz="1100" dirty="0"/>
              <a:t>using the AWS Management Console.</a:t>
            </a:r>
          </a:p>
        </p:txBody>
      </p:sp>
    </p:spTree>
    <p:extLst>
      <p:ext uri="{BB962C8B-B14F-4D97-AF65-F5344CB8AC3E}">
        <p14:creationId xmlns:p14="http://schemas.microsoft.com/office/powerpoint/2010/main" val="2921577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94093"/>
          </a:xfrm>
        </p:spPr>
        <p:txBody>
          <a:bodyPr/>
          <a:lstStyle/>
          <a:p>
            <a:r>
              <a:rPr lang="en-US" dirty="0">
                <a:latin typeface="Calibri" panose="020F0502020204030204" pitchFamily="34" charset="0"/>
              </a:rPr>
              <a:t>Amazon Aurora is one of the database engine options for Amazon RDS.</a:t>
            </a:r>
          </a:p>
          <a:p>
            <a:endParaRPr lang="en-US" dirty="0">
              <a:latin typeface="Calibri" panose="020F0502020204030204" pitchFamily="34" charset="0"/>
            </a:endParaRPr>
          </a:p>
          <a:p>
            <a:r>
              <a:rPr lang="en-US" dirty="0">
                <a:latin typeface="Calibri" panose="020F0502020204030204" pitchFamily="34" charset="0"/>
              </a:rPr>
              <a:t>Aurora is a MySQL- and PostgreSQL-compatible relational database that is built for the cloud. It combines the performance and availability of traditional enterprise databases with the simplicity and cost-effectiveness of open source databases.</a:t>
            </a:r>
          </a:p>
          <a:p>
            <a:endParaRPr lang="en-US" dirty="0">
              <a:latin typeface="Calibri" panose="020F0502020204030204" pitchFamily="34" charset="0"/>
            </a:endParaRPr>
          </a:p>
          <a:p>
            <a:r>
              <a:rPr lang="en-US" dirty="0">
                <a:latin typeface="Calibri" panose="020F0502020204030204" pitchFamily="34" charset="0"/>
              </a:rPr>
              <a:t>It is up to five times faster than standard MySQL databases and three times faster than standard PostgreSQL databases. It provides the security, availability, and reliability of commercial databases, but at 1/10th the cost. </a:t>
            </a:r>
            <a:r>
              <a:rPr lang="en-US" sz="1100" b="0" i="0" kern="1200" dirty="0">
                <a:solidFill>
                  <a:schemeClr val="tx1"/>
                </a:solidFill>
                <a:effectLst/>
                <a:latin typeface="+mn-lt"/>
                <a:ea typeface="+mn-ea"/>
                <a:cs typeface="+mn-cs"/>
              </a:rPr>
              <a:t>Detailed instructions on this benchmark and how to replicate it yourself are provided in the </a:t>
            </a:r>
            <a:r>
              <a:rPr lang="en-US" sz="1100" b="0" i="0" u="none" strike="noStrike" kern="1200" dirty="0">
                <a:solidFill>
                  <a:schemeClr val="tx1"/>
                </a:solidFill>
                <a:effectLst/>
                <a:latin typeface="+mn-lt"/>
                <a:ea typeface="+mn-ea"/>
                <a:cs typeface="+mn-cs"/>
                <a:hlinkClick r:id="rId3"/>
              </a:rPr>
              <a:t>Amazon Aurora MySQL Performance Benchmarking </a:t>
            </a:r>
            <a:r>
              <a:rPr lang="en-US" sz="1100" b="0" i="0" u="none" strike="noStrike" kern="1200" dirty="0" err="1">
                <a:solidFill>
                  <a:schemeClr val="tx1"/>
                </a:solidFill>
                <a:effectLst/>
                <a:latin typeface="+mn-lt"/>
                <a:ea typeface="+mn-ea"/>
                <a:cs typeface="+mn-cs"/>
                <a:hlinkClick r:id="rId3"/>
              </a:rPr>
              <a:t>Guide</a:t>
            </a:r>
            <a:r>
              <a:rPr lang="en-US" sz="1100" dirty="0" err="1">
                <a:latin typeface="Amazon Ember Light" panose="020B0403020204020204" pitchFamily="34" charset="0"/>
                <a:ea typeface="Amazon Ember Light" panose="020B0403020204020204" pitchFamily="34" charset="0"/>
                <a:cs typeface="Amazon Ember Light" panose="020B0403020204020204" pitchFamily="34" charset="0"/>
                <a:hlinkClick r:id="rId3"/>
              </a:rPr>
              <a:t>MySQL</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and </a:t>
            </a:r>
            <a:r>
              <a:rPr lang="en-US" sz="1100" b="0" i="0" u="sng" kern="1200" dirty="0">
                <a:solidFill>
                  <a:schemeClr val="tx1"/>
                </a:solidFill>
                <a:effectLst/>
                <a:latin typeface="+mn-lt"/>
                <a:ea typeface="+mn-ea"/>
                <a:cs typeface="+mn-cs"/>
                <a:hlinkClick r:id="rId4"/>
              </a:rPr>
              <a:t>Amazon Aurora PostgreSQL Performance Benchmarking Guide</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a:t>
            </a:r>
            <a:endParaRPr lang="en-US" dirty="0">
              <a:latin typeface="Calibri" panose="020F0502020204030204" pitchFamily="34" charset="0"/>
            </a:endParaRPr>
          </a:p>
          <a:p>
            <a:endParaRPr lang="en-US" dirty="0">
              <a:latin typeface="Calibri" panose="020F0502020204030204" pitchFamily="34" charset="0"/>
            </a:endParaRPr>
          </a:p>
          <a:p>
            <a:r>
              <a:rPr lang="en-US" dirty="0">
                <a:latin typeface="Calibri" panose="020F0502020204030204" pitchFamily="34" charset="0"/>
              </a:rPr>
              <a:t>Aurora features a distributed, fault-tolerant, self-healing storage system that automatically scales up to 64 TB per database instance. It delivers high performance and availability, with up to 15 low-latency read replicas, point-in-time recovery, continuous backup to Amazon S3, and replication across three Availability Zones.</a:t>
            </a:r>
          </a:p>
          <a:p>
            <a:endParaRPr lang="en-US" dirty="0">
              <a:latin typeface="Calibri" panose="020F0502020204030204" pitchFamily="34" charset="0"/>
            </a:endParaRPr>
          </a:p>
          <a:p>
            <a:r>
              <a:rPr lang="en-US" dirty="0">
                <a:latin typeface="Calibri" panose="020F0502020204030204" pitchFamily="34" charset="0"/>
              </a:rPr>
              <a:t>Aurora is often used for </a:t>
            </a:r>
            <a:r>
              <a:rPr lang="en-US" b="0" i="1" dirty="0">
                <a:latin typeface="Calibri" panose="020F0502020204030204" pitchFamily="34" charset="0"/>
              </a:rPr>
              <a:t>online transaction processing </a:t>
            </a:r>
            <a:r>
              <a:rPr lang="en-US" dirty="0">
                <a:latin typeface="Calibri" panose="020F0502020204030204" pitchFamily="34" charset="0"/>
              </a:rPr>
              <a:t>(OLTP). OLTP systems must be able to handle a high volume of concurrent users, and be able to run insert and update requests. A common OLTP example is an order entry system. OLTP is often contrasted with </a:t>
            </a:r>
            <a:r>
              <a:rPr lang="en-US" b="0" i="1" dirty="0">
                <a:latin typeface="Calibri" panose="020F0502020204030204" pitchFamily="34" charset="0"/>
              </a:rPr>
              <a:t>online analytics processing</a:t>
            </a:r>
            <a:r>
              <a:rPr lang="en-US" b="1" dirty="0">
                <a:latin typeface="Calibri" panose="020F0502020204030204" pitchFamily="34" charset="0"/>
              </a:rPr>
              <a:t> </a:t>
            </a:r>
            <a:r>
              <a:rPr lang="en-US" dirty="0">
                <a:latin typeface="Calibri" panose="020F0502020204030204" pitchFamily="34" charset="0"/>
              </a:rPr>
              <a:t>(OLAP), which is characterized by a smaller volume of more complex queries.</a:t>
            </a:r>
          </a:p>
          <a:p>
            <a:endParaRPr lang="en-US" dirty="0">
              <a:latin typeface="Calibri" panose="020F0502020204030204" pitchFamily="34" charset="0"/>
            </a:endParaRPr>
          </a:p>
          <a:p>
            <a:endParaRPr lang="en-US" dirty="0">
              <a:latin typeface="Calibri" panose="020F0502020204030204" pitchFamily="34" charset="0"/>
            </a:endParaRPr>
          </a:p>
        </p:txBody>
      </p:sp>
    </p:spTree>
    <p:extLst>
      <p:ext uri="{BB962C8B-B14F-4D97-AF65-F5344CB8AC3E}">
        <p14:creationId xmlns:p14="http://schemas.microsoft.com/office/powerpoint/2010/main" val="3064671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Redshift is a different AWS relational database offering. It does not run on Amazon RDS.</a:t>
            </a:r>
          </a:p>
          <a:p>
            <a:endParaRPr lang="en-US" dirty="0"/>
          </a:p>
          <a:p>
            <a:r>
              <a:rPr lang="en-US" dirty="0"/>
              <a:t>Amazon Redshift provides a petabyte-scale data warehouse and data lake analytics. Amazon Redshift is typically used to store frequently accessed, highly structured data. Amazon Redshift can also access data directly in Amazon S3, so you can also maintain exabytes of structured, semistructured, and unstructured data in Amazon S3.</a:t>
            </a:r>
          </a:p>
          <a:p>
            <a:endParaRPr lang="en-US" dirty="0"/>
          </a:p>
          <a:p>
            <a:r>
              <a:rPr lang="en-US" dirty="0"/>
              <a:t>Amazon Redshift provides consistently fast performance, even with thousands of concurrent queries. It performs consistently whether you are querying data in the Amazon Redshift data warehouse, or querying data in your Amazon S3 data lake. You can query open file formats such as Parquet, JSON, Avro, CSV. You can also query Amazon S3 directly by using SQL.</a:t>
            </a:r>
          </a:p>
          <a:p>
            <a:endParaRPr lang="en-US" dirty="0"/>
          </a:p>
        </p:txBody>
      </p:sp>
    </p:spTree>
    <p:extLst>
      <p:ext uri="{BB962C8B-B14F-4D97-AF65-F5344CB8AC3E}">
        <p14:creationId xmlns:p14="http://schemas.microsoft.com/office/powerpoint/2010/main" val="719617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050" dirty="0"/>
              <a:t>Managed AWS database services handle administration tasks so you can focus on your applications</a:t>
            </a:r>
          </a:p>
          <a:p>
            <a:pPr marL="171450" indent="-171450">
              <a:buFont typeface="Arial" panose="020B0604020202020204" pitchFamily="34" charset="0"/>
              <a:buChar char="•"/>
            </a:pPr>
            <a:r>
              <a:rPr lang="en-US" sz="1050" dirty="0"/>
              <a:t>Amazon RDS supports Microsoft SQL Server, Oracle, MySQL, PostgreSQL, Aurora, and MariaDB</a:t>
            </a:r>
          </a:p>
          <a:p>
            <a:pPr marL="171450" indent="-171450">
              <a:buFont typeface="Arial" panose="020B0604020202020204" pitchFamily="34" charset="0"/>
              <a:buChar char="•"/>
            </a:pPr>
            <a:r>
              <a:rPr lang="en-US" sz="1050" dirty="0"/>
              <a:t>Amazon RDS Multi-AZ deployments provide high availability with automatic failover</a:t>
            </a:r>
          </a:p>
          <a:p>
            <a:pPr marL="171450" indent="-171450">
              <a:buFont typeface="Arial" panose="020B0604020202020204" pitchFamily="34" charset="0"/>
              <a:buChar char="•"/>
            </a:pPr>
            <a:r>
              <a:rPr lang="en-US" sz="1050" dirty="0"/>
              <a:t>You can have up to five read replicas per primary database to improve performance</a:t>
            </a:r>
          </a:p>
          <a:p>
            <a:pPr marL="171450" indent="-171450">
              <a:buFont typeface="Arial" panose="020B0604020202020204" pitchFamily="34" charset="0"/>
              <a:buChar char="•"/>
            </a:pPr>
            <a:r>
              <a:rPr lang="en-US" sz="1050" dirty="0"/>
              <a:t>Amazon Aurora is a fully managed, MySQL- and PostgreSQL-compatible, relational database engine</a:t>
            </a:r>
          </a:p>
          <a:p>
            <a:pPr marL="171450" indent="-171450">
              <a:buFont typeface="Arial" panose="020B0604020202020204" pitchFamily="34" charset="0"/>
              <a:buChar char="•"/>
            </a:pPr>
            <a:r>
              <a:rPr lang="en-US" sz="1050" dirty="0"/>
              <a:t>Amazon Redshift is a data warehousing relational database offering</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endParaRPr lang="en-US" sz="1050" dirty="0"/>
          </a:p>
        </p:txBody>
      </p:sp>
    </p:spTree>
    <p:extLst>
      <p:ext uri="{BB962C8B-B14F-4D97-AF65-F5344CB8AC3E}">
        <p14:creationId xmlns:p14="http://schemas.microsoft.com/office/powerpoint/2010/main" val="1974758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Amazon DynamoDB.</a:t>
            </a:r>
          </a:p>
        </p:txBody>
      </p:sp>
    </p:spTree>
    <p:extLst>
      <p:ext uri="{BB962C8B-B14F-4D97-AF65-F5344CB8AC3E}">
        <p14:creationId xmlns:p14="http://schemas.microsoft.com/office/powerpoint/2010/main" val="1412970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Amazon Ember Cd RC Light" panose="020B0406020204020204" pitchFamily="34" charset="0"/>
              </a:rPr>
              <a:t>Amazon DynamoDB is a fully managed non-relational </a:t>
            </a:r>
            <a:r>
              <a:rPr lang="en-US" dirty="0"/>
              <a:t>NoSQL </a:t>
            </a:r>
            <a:r>
              <a:rPr lang="en-US" dirty="0">
                <a:ea typeface="Amazon Ember Cd RC Light" panose="020B0406020204020204" pitchFamily="34" charset="0"/>
              </a:rPr>
              <a:t>database service. It provides fast and predictable performance with seamless scalability. </a:t>
            </a:r>
            <a:endParaRPr lang="en-US" dirty="0"/>
          </a:p>
          <a:p>
            <a:endParaRPr lang="en-US" kern="1200" dirty="0">
              <a:solidFill>
                <a:schemeClr val="tx1"/>
              </a:solidFill>
              <a:effectLst/>
              <a:ea typeface="Amazon Ember Cd RC Light" panose="020B0406020204020204" pitchFamily="34" charset="0"/>
            </a:endParaRPr>
          </a:p>
          <a:p>
            <a:r>
              <a:rPr lang="en-US" kern="1200" dirty="0">
                <a:solidFill>
                  <a:schemeClr val="tx1"/>
                </a:solidFill>
                <a:effectLst/>
                <a:ea typeface="Amazon Ember Cd RC Light" panose="020B0406020204020204" pitchFamily="34" charset="0"/>
              </a:rPr>
              <a:t>Key benefits include:</a:t>
            </a:r>
          </a:p>
          <a:p>
            <a:endParaRPr lang="en-US" kern="1200" dirty="0">
              <a:solidFill>
                <a:schemeClr val="tx1"/>
              </a:solidFill>
              <a:effectLst/>
              <a:ea typeface="Amazon Ember Cd RC Light" panose="020B0406020204020204" pitchFamily="34" charset="0"/>
            </a:endParaRPr>
          </a:p>
          <a:p>
            <a:pPr marL="171450" lvl="0" indent="-171450">
              <a:buFont typeface="Arial" panose="020B0604020202020204" pitchFamily="34" charset="0"/>
              <a:buChar char="•"/>
            </a:pPr>
            <a:r>
              <a:rPr lang="en-US" kern="1200" dirty="0">
                <a:solidFill>
                  <a:schemeClr val="tx1"/>
                </a:solidFill>
                <a:effectLst/>
                <a:ea typeface="Amazon Ember Cd RC Light" panose="020B0406020204020204" pitchFamily="34" charset="0"/>
              </a:rPr>
              <a:t>Performance at scale</a:t>
            </a:r>
          </a:p>
          <a:p>
            <a:pPr marL="628650" lvl="1" indent="-171450">
              <a:buFont typeface="Arial" panose="020B0604020202020204" pitchFamily="34" charset="0"/>
              <a:buChar char="•"/>
            </a:pPr>
            <a:r>
              <a:rPr lang="en-US" kern="1200" dirty="0">
                <a:solidFill>
                  <a:schemeClr val="tx1"/>
                </a:solidFill>
                <a:effectLst/>
                <a:ea typeface="Amazon Ember Cd RC Light" panose="020B0406020204020204" pitchFamily="34" charset="0"/>
              </a:rPr>
              <a:t>It offers consistent, single-digit millisecond response times </a:t>
            </a:r>
          </a:p>
          <a:p>
            <a:pPr marL="628650" lvl="1" indent="-171450">
              <a:buFont typeface="Arial" panose="020B0604020202020204" pitchFamily="34" charset="0"/>
              <a:buChar char="•"/>
            </a:pPr>
            <a:r>
              <a:rPr lang="en-US" kern="1200" dirty="0">
                <a:solidFill>
                  <a:schemeClr val="tx1"/>
                </a:solidFill>
                <a:effectLst/>
                <a:ea typeface="Amazon Ember Cd RC Light" panose="020B0406020204020204" pitchFamily="34" charset="0"/>
              </a:rPr>
              <a:t>You can build applications with virtually unlimited throughput</a:t>
            </a:r>
          </a:p>
          <a:p>
            <a:pPr marL="171450" lvl="0" indent="-171450">
              <a:buFont typeface="Arial" panose="020B0604020202020204" pitchFamily="34" charset="0"/>
              <a:buChar char="•"/>
            </a:pPr>
            <a:r>
              <a:rPr lang="en-US" kern="1200" dirty="0">
                <a:solidFill>
                  <a:schemeClr val="tx1"/>
                </a:solidFill>
                <a:effectLst/>
                <a:ea typeface="Amazon Ember Cd RC Light" panose="020B0406020204020204" pitchFamily="34" charset="0"/>
              </a:rPr>
              <a:t>Serverless</a:t>
            </a:r>
          </a:p>
          <a:p>
            <a:pPr marL="628650" lvl="1" indent="-171450">
              <a:buFont typeface="Arial" panose="020B0604020202020204" pitchFamily="34" charset="0"/>
              <a:buChar char="•"/>
            </a:pPr>
            <a:r>
              <a:rPr lang="en-US" kern="1200" dirty="0">
                <a:solidFill>
                  <a:schemeClr val="tx1"/>
                </a:solidFill>
                <a:effectLst/>
                <a:ea typeface="Amazon Ember Cd RC Light" panose="020B0406020204020204" pitchFamily="34" charset="0"/>
              </a:rPr>
              <a:t>No servers to provision, patch, or manage</a:t>
            </a:r>
          </a:p>
          <a:p>
            <a:pPr marL="628650" lvl="1" indent="-171450">
              <a:buFont typeface="Arial" panose="020B0604020202020204" pitchFamily="34" charset="0"/>
              <a:buChar char="•"/>
            </a:pPr>
            <a:r>
              <a:rPr lang="en-US" kern="1200" dirty="0">
                <a:solidFill>
                  <a:schemeClr val="tx1"/>
                </a:solidFill>
                <a:effectLst/>
                <a:ea typeface="Amazon Ember Cd RC Light" panose="020B0406020204020204" pitchFamily="34" charset="0"/>
              </a:rPr>
              <a:t>No software to install, maintain, or operate</a:t>
            </a:r>
          </a:p>
          <a:p>
            <a:pPr marL="171450" lvl="0" indent="-171450">
              <a:buFont typeface="Arial" panose="020B0604020202020204" pitchFamily="34" charset="0"/>
              <a:buChar char="•"/>
            </a:pPr>
            <a:r>
              <a:rPr lang="en-US" kern="1200" dirty="0">
                <a:solidFill>
                  <a:schemeClr val="tx1"/>
                </a:solidFill>
                <a:effectLst/>
                <a:ea typeface="Amazon Ember Cd RC Light" panose="020B0406020204020204" pitchFamily="34" charset="0"/>
              </a:rPr>
              <a:t>Enterprise-ready</a:t>
            </a:r>
          </a:p>
          <a:p>
            <a:pPr marL="628650" lvl="1" indent="-171450">
              <a:buFont typeface="Arial" panose="020B0604020202020204" pitchFamily="34" charset="0"/>
              <a:buChar char="•"/>
            </a:pPr>
            <a:r>
              <a:rPr lang="en-US" kern="1200" dirty="0">
                <a:solidFill>
                  <a:schemeClr val="tx1"/>
                </a:solidFill>
                <a:effectLst/>
                <a:ea typeface="Amazon Ember Cd RC Light" panose="020B0406020204020204" pitchFamily="34" charset="0"/>
              </a:rPr>
              <a:t>It supports ACID transactions</a:t>
            </a:r>
          </a:p>
          <a:p>
            <a:pPr marL="628650" lvl="1" indent="-171450">
              <a:buFont typeface="Arial" panose="020B0604020202020204" pitchFamily="34" charset="0"/>
              <a:buChar char="•"/>
            </a:pPr>
            <a:r>
              <a:rPr lang="en-US" kern="1200" dirty="0">
                <a:solidFill>
                  <a:schemeClr val="tx1"/>
                </a:solidFill>
                <a:effectLst/>
                <a:ea typeface="Amazon Ember Cd RC Light" panose="020B0406020204020204" pitchFamily="34" charset="0"/>
              </a:rPr>
              <a:t>It encrypts all data at rest by default</a:t>
            </a:r>
          </a:p>
          <a:p>
            <a:pPr marL="628650" lvl="1" indent="-171450">
              <a:buFont typeface="Arial" panose="020B0604020202020204" pitchFamily="34" charset="0"/>
              <a:buChar char="•"/>
            </a:pPr>
            <a:r>
              <a:rPr lang="en-US" kern="1200" dirty="0">
                <a:solidFill>
                  <a:schemeClr val="tx1"/>
                </a:solidFill>
                <a:effectLst/>
                <a:ea typeface="Amazon Ember Cd RC Light" panose="020B0406020204020204" pitchFamily="34" charset="0"/>
              </a:rPr>
              <a:t>Multi-Region replication (global tables) is available</a:t>
            </a:r>
          </a:p>
          <a:p>
            <a:pPr marL="628650" lvl="1" indent="-171450">
              <a:buFont typeface="Arial" panose="020B0604020202020204" pitchFamily="34" charset="0"/>
              <a:buChar char="•"/>
            </a:pPr>
            <a:r>
              <a:rPr lang="en-US" dirty="0">
                <a:ea typeface="Amazon Ember Cd RC Light" panose="020B0406020204020204" pitchFamily="34" charset="0"/>
              </a:rPr>
              <a:t>It provides f</a:t>
            </a:r>
            <a:r>
              <a:rPr lang="en-US" kern="1200" dirty="0">
                <a:solidFill>
                  <a:schemeClr val="tx1"/>
                </a:solidFill>
                <a:effectLst/>
                <a:ea typeface="Amazon Ember Cd RC Light" panose="020B0406020204020204" pitchFamily="34" charset="0"/>
              </a:rPr>
              <a:t>ine-grained identity and access control </a:t>
            </a:r>
          </a:p>
          <a:p>
            <a:pPr marL="628650" lvl="1" indent="-171450">
              <a:buFont typeface="Arial" panose="020B0604020202020204" pitchFamily="34" charset="0"/>
              <a:buChar char="•"/>
            </a:pPr>
            <a:r>
              <a:rPr lang="en-US" kern="1200" dirty="0">
                <a:solidFill>
                  <a:schemeClr val="tx1"/>
                </a:solidFill>
                <a:effectLst/>
                <a:ea typeface="Amazon Ember Cd RC Light" panose="020B0406020204020204" pitchFamily="34" charset="0"/>
              </a:rPr>
              <a:t>You can perform full backups of data with no performance impact</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126574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DynamoDB works well for applications that handle a high volume of data and must scale quickly. It also provides </a:t>
            </a:r>
            <a:r>
              <a:rPr lang="en-US" sz="1100" dirty="0"/>
              <a:t>ultra-high throughput and low latency, so i</a:t>
            </a:r>
            <a:r>
              <a:rPr lang="en-US" dirty="0"/>
              <a:t>t is a good option for gaming, adtech, mobile, and other applications that have these requirements.</a:t>
            </a:r>
            <a:r>
              <a:rPr lang="en-US" sz="1100" dirty="0"/>
              <a:t> </a:t>
            </a:r>
            <a:r>
              <a:rPr lang="en-US" dirty="0"/>
              <a:t>However, a relational database is likely a better choice if your workloads require complex joins.</a:t>
            </a:r>
          </a:p>
          <a:p>
            <a:endParaRPr lang="en-US" dirty="0"/>
          </a:p>
          <a:p>
            <a:r>
              <a:rPr lang="en-US" dirty="0">
                <a:latin typeface="Calibri" panose="020F0502020204030204" pitchFamily="34" charset="0"/>
              </a:rPr>
              <a:t>DynamoDB tables do not have fixed schemas, and each item can have a different number of attributes.</a:t>
            </a:r>
            <a:endParaRPr lang="en-US" dirty="0"/>
          </a:p>
          <a:p>
            <a:endParaRPr lang="en-US" dirty="0">
              <a:latin typeface="Calibri" panose="020F0502020204030204" pitchFamily="34" charset="0"/>
            </a:endParaRPr>
          </a:p>
          <a:p>
            <a:r>
              <a:rPr lang="en-US" dirty="0"/>
              <a:t>Because DynamoDB provides in-memory caching and can handle more than 20 million requests per second, it is often used for applications that must maintain session state, for serverless web applications, and for microservices.</a:t>
            </a:r>
          </a:p>
          <a:p>
            <a:endParaRPr lang="en-US" dirty="0"/>
          </a:p>
        </p:txBody>
      </p:sp>
    </p:spTree>
    <p:extLst>
      <p:ext uri="{BB962C8B-B14F-4D97-AF65-F5344CB8AC3E}">
        <p14:creationId xmlns:p14="http://schemas.microsoft.com/office/powerpoint/2010/main" val="1823195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29050"/>
          </a:xfrm>
        </p:spPr>
        <p:txBody>
          <a:bodyPr/>
          <a:lstStyle/>
          <a:p>
            <a:r>
              <a:rPr lang="en-US" dirty="0">
                <a:latin typeface="Calibri" panose="020F0502020204030204" pitchFamily="34" charset="0"/>
              </a:rPr>
              <a:t>Now, consider the Amazon DynamoDB data model. Unlike relational databases—and because it is a NoSQL database—DynamoDB does not enforce strict schemas.</a:t>
            </a:r>
          </a:p>
          <a:p>
            <a:endParaRPr lang="en-US" dirty="0">
              <a:latin typeface="Calibri" panose="020F0502020204030204" pitchFamily="34" charset="0"/>
            </a:endParaRPr>
          </a:p>
          <a:p>
            <a:r>
              <a:rPr lang="en-US" dirty="0">
                <a:latin typeface="Calibri" panose="020F0502020204030204" pitchFamily="34" charset="0"/>
              </a:rPr>
              <a:t>A DynamoDB table holds </a:t>
            </a:r>
            <a:r>
              <a:rPr lang="en-US" b="0" i="1" dirty="0">
                <a:latin typeface="Calibri" panose="020F0502020204030204" pitchFamily="34" charset="0"/>
              </a:rPr>
              <a:t>items</a:t>
            </a:r>
            <a:r>
              <a:rPr lang="en-US" dirty="0">
                <a:latin typeface="Calibri" panose="020F0502020204030204" pitchFamily="34" charset="0"/>
              </a:rPr>
              <a:t>. An item has a variable number of </a:t>
            </a:r>
            <a:r>
              <a:rPr lang="en-US" b="0" i="1" dirty="0">
                <a:latin typeface="Calibri" panose="020F0502020204030204" pitchFamily="34" charset="0"/>
              </a:rPr>
              <a:t>attributes</a:t>
            </a:r>
            <a:r>
              <a:rPr lang="en-US" dirty="0">
                <a:latin typeface="Calibri" panose="020F0502020204030204" pitchFamily="34" charset="0"/>
              </a:rPr>
              <a:t>. Each attribute consists of a </a:t>
            </a:r>
            <a:r>
              <a:rPr lang="en-US" b="0" i="1" dirty="0">
                <a:latin typeface="Calibri" panose="020F0502020204030204" pitchFamily="34" charset="0"/>
              </a:rPr>
              <a:t>key-value pair</a:t>
            </a:r>
            <a:r>
              <a:rPr lang="en-US" dirty="0">
                <a:latin typeface="Calibri" panose="020F0502020204030204" pitchFamily="34" charset="0"/>
              </a:rPr>
              <a:t>. </a:t>
            </a:r>
          </a:p>
          <a:p>
            <a:endParaRPr lang="en-US" dirty="0">
              <a:latin typeface="Calibri" panose="020F0502020204030204" pitchFamily="34" charset="0"/>
            </a:endParaRPr>
          </a:p>
          <a:p>
            <a:r>
              <a:rPr lang="en-US" dirty="0">
                <a:latin typeface="Calibri" panose="020F0502020204030204" pitchFamily="34" charset="0"/>
              </a:rPr>
              <a:t>DynamoDB supports key-value GET/PUT operations that use a user-defined primary key (partition key, also known as a hash key). The primary key is the only required attribute for items in a table and it uniquely identifies each item. You specify the primary key when you create a table. In addition, DynamoDB provides flexible querying by allowing queries on non-primary key attributes using Global Secondary Indexes and Local Secondary Indexes.</a:t>
            </a:r>
          </a:p>
          <a:p>
            <a:endParaRPr lang="en-US" dirty="0">
              <a:latin typeface="Calibri" panose="020F0502020204030204" pitchFamily="34" charset="0"/>
            </a:endParaRPr>
          </a:p>
          <a:p>
            <a:r>
              <a:rPr lang="en-US" dirty="0">
                <a:latin typeface="Calibri" panose="020F0502020204030204" pitchFamily="34" charset="0"/>
              </a:rPr>
              <a:t>Auto-partitioning occurs when the dataset size grows and as provisioned capacity increases.</a:t>
            </a:r>
          </a:p>
          <a:p>
            <a:endParaRPr lang="en-US" dirty="0">
              <a:latin typeface="Calibri" panose="020F0502020204030204" pitchFamily="34" charset="0"/>
            </a:endParaRPr>
          </a:p>
          <a:p>
            <a:r>
              <a:rPr lang="en-US" dirty="0">
                <a:latin typeface="Calibri" panose="020F0502020204030204" pitchFamily="34" charset="0"/>
              </a:rPr>
              <a:t>Consider an example case where you create an Amazon DynamoDB table to hold order information. In the example, your table entries will always have a </a:t>
            </a:r>
            <a:r>
              <a:rPr lang="en-US" i="1" dirty="0">
                <a:latin typeface="Calibri" panose="020F0502020204030204" pitchFamily="34" charset="0"/>
              </a:rPr>
              <a:t>User ID </a:t>
            </a:r>
            <a:r>
              <a:rPr lang="en-US" dirty="0">
                <a:latin typeface="Calibri" panose="020F0502020204030204" pitchFamily="34" charset="0"/>
              </a:rPr>
              <a:t>and </a:t>
            </a:r>
            <a:r>
              <a:rPr lang="en-US" i="1" dirty="0">
                <a:latin typeface="Calibri" panose="020F0502020204030204" pitchFamily="34" charset="0"/>
              </a:rPr>
              <a:t>Order ID</a:t>
            </a:r>
            <a:r>
              <a:rPr lang="en-US" dirty="0">
                <a:latin typeface="Calibri" panose="020F0502020204030204" pitchFamily="34" charset="0"/>
              </a:rPr>
              <a:t>. However, some of the other details about an order—such as the user's email address—can only be collected for some orders, and not others. As additional items are added to the table, you can continue to collect new attributes. These attributes can include ones that you did not anticipate when you first created the table. This flexibility is what makes DynamoDB a good fit for rapidly changing unstructured, semistructured, and structured data.</a:t>
            </a:r>
          </a:p>
          <a:p>
            <a:endParaRPr lang="en-US" dirty="0">
              <a:latin typeface="Calibri" panose="020F0502020204030204" pitchFamily="34" charset="0"/>
            </a:endParaRPr>
          </a:p>
        </p:txBody>
      </p:sp>
    </p:spTree>
    <p:extLst>
      <p:ext uri="{BB962C8B-B14F-4D97-AF65-F5344CB8AC3E}">
        <p14:creationId xmlns:p14="http://schemas.microsoft.com/office/powerpoint/2010/main" val="130871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Calibri" panose="020F0502020204030204" pitchFamily="34" charset="0"/>
                <a:ea typeface="+mn-ea"/>
              </a:rPr>
              <a:t>By default, Amazon DynamoDB replicates your data across multiple Availability Zones in a single Region. However, there might be occasions when you want to replicate your data across multiple Regions. </a:t>
            </a:r>
          </a:p>
          <a:p>
            <a:endParaRPr lang="en-US" b="0" i="0" kern="1200" dirty="0">
              <a:solidFill>
                <a:schemeClr val="tx1"/>
              </a:solidFill>
              <a:effectLst/>
              <a:latin typeface="Calibri" panose="020F0502020204030204" pitchFamily="34" charset="0"/>
              <a:ea typeface="+mn-ea"/>
            </a:endParaRPr>
          </a:p>
          <a:p>
            <a:r>
              <a:rPr lang="en-US" b="0" i="0" kern="1200" dirty="0">
                <a:solidFill>
                  <a:schemeClr val="tx1"/>
                </a:solidFill>
                <a:effectLst/>
                <a:latin typeface="Calibri" panose="020F0502020204030204" pitchFamily="34" charset="0"/>
                <a:ea typeface="+mn-ea"/>
              </a:rPr>
              <a:t>Amazon DynamoDB global tables provide a fully managed solution for deploying a multi-region, multi-master database. You do not need to build and maintain your own replication solution. When you create a global table, you specify the AWS Regions where you want the table to be available. DynamoDB performs all of the necessary tasks to create identical tables in these Regions. DynamoDB then propagates ongoing data changes to all the tables.</a:t>
            </a:r>
            <a:endParaRPr lang="en-US" sz="1100" kern="1200" dirty="0">
              <a:solidFill>
                <a:schemeClr val="tx1"/>
              </a:solidFill>
              <a:effectLst/>
              <a:ea typeface="Amazon Ember Cd RC Light" panose="020B0406020204020204" pitchFamily="34" charset="0"/>
            </a:endParaRPr>
          </a:p>
          <a:p>
            <a:endParaRPr lang="en-US" sz="1000" kern="1200" dirty="0">
              <a:solidFill>
                <a:schemeClr val="tx1"/>
              </a:solidFill>
              <a:effectLst/>
              <a:ea typeface="Amazon Ember Cd RC Light" panose="020B0406020204020204" pitchFamily="34" charset="0"/>
            </a:endParaRPr>
          </a:p>
          <a:p>
            <a:r>
              <a:rPr lang="en-US" sz="1100" kern="1200" dirty="0">
                <a:solidFill>
                  <a:schemeClr val="tx1"/>
                </a:solidFill>
                <a:effectLst/>
                <a:ea typeface="Amazon Ember Cd RC Light" panose="020B0406020204020204" pitchFamily="34" charset="0"/>
              </a:rPr>
              <a:t>To illustrate one use case for a global table, suppose that you have a large customer base spread across three geographic areas—the US east coast, the US west coast, and western Europe. Customers must update their profile information while they use your application. </a:t>
            </a:r>
          </a:p>
          <a:p>
            <a:endParaRPr lang="en-US" dirty="0">
              <a:ea typeface="Amazon Ember Cd RC Light" panose="020B0406020204020204" pitchFamily="34" charset="0"/>
            </a:endParaRPr>
          </a:p>
          <a:p>
            <a:r>
              <a:rPr lang="en-US" dirty="0">
                <a:ea typeface="Amazon Ember Cd RC Light" panose="020B0406020204020204" pitchFamily="34" charset="0"/>
              </a:rPr>
              <a:t>To handle this business requirement, y</a:t>
            </a:r>
            <a:r>
              <a:rPr lang="en-US" sz="1100" kern="1200" dirty="0">
                <a:solidFill>
                  <a:schemeClr val="tx1"/>
                </a:solidFill>
                <a:effectLst/>
                <a:ea typeface="Amazon Ember Cd RC Light" panose="020B0406020204020204" pitchFamily="34" charset="0"/>
              </a:rPr>
              <a:t>ou could create a global table that consists of your three Region-specific CustomerProfiles tables. DynamoDB would then automatically replicate data changes among those tables. Changes to CustomerProfiles data in one Region would seamlessly propagate to the other Regions. In addition, if one of the AWS Regions became temporarily unavailable, your customers could still access the same CustomerProfiles data in the other Regions.</a:t>
            </a:r>
            <a:endParaRPr lang="en-US" kern="1200" dirty="0">
              <a:solidFill>
                <a:schemeClr val="tx1"/>
              </a:solidFill>
              <a:effectLst/>
              <a:latin typeface="Calibri" panose="020F0502020204030204" pitchFamily="34" charset="0"/>
              <a:ea typeface="+mn-ea"/>
              <a:cs typeface="Arial" panose="020B0604020202020204" pitchFamily="34" charset="0"/>
            </a:endParaRPr>
          </a:p>
          <a:p>
            <a:endParaRPr lang="en-US" dirty="0"/>
          </a:p>
        </p:txBody>
      </p:sp>
    </p:spTree>
    <p:extLst>
      <p:ext uri="{BB962C8B-B14F-4D97-AF65-F5344CB8AC3E}">
        <p14:creationId xmlns:p14="http://schemas.microsoft.com/office/powerpoint/2010/main" val="889847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Architectural need.</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Gaming companies use Amazon DynamoDB in all parts of their game platforms, including game state, player data, session history, and leaderboards. You can scale reliably to millions of concurrent users and requests while you also ensure consistently low latency. </a:t>
            </a:r>
          </a:p>
          <a:p>
            <a:endParaRPr lang="en-US" dirty="0">
              <a:latin typeface="Calibri" panose="020F0502020204030204" pitchFamily="34" charset="0"/>
            </a:endParaRPr>
          </a:p>
          <a:p>
            <a:r>
              <a:rPr lang="en-US" dirty="0">
                <a:latin typeface="Calibri" panose="020F0502020204030204" pitchFamily="34" charset="0"/>
              </a:rPr>
              <a:t>In the example use case, a game score leaderboard is maintained in Amazon DynamoDB. Players who are actively connected to the game servers might see some of this information presented in whatever way the gaming user interface (UI) presents it to them. The GameScores leaderboard is constantly updated when new top scores are achieved and each top scorer's win/loss record changes. </a:t>
            </a:r>
            <a:r>
              <a:rPr lang="en-US" sz="1100" b="0" i="0" kern="1200" dirty="0">
                <a:solidFill>
                  <a:schemeClr val="tx1"/>
                </a:solidFill>
                <a:effectLst/>
                <a:latin typeface="+mn-lt"/>
                <a:ea typeface="+mn-ea"/>
                <a:cs typeface="+mn-cs"/>
              </a:rPr>
              <a:t>As an example, consider Electronic Arts (EA), a large video game company with more than 300 million registered players around the world. For EA, high concurrency can mean more than 100,000 requests per second and millions of daily active users. See </a:t>
            </a:r>
            <a:r>
              <a:rPr lang="en-US" dirty="0">
                <a:hlinkClick r:id="rId3"/>
              </a:rPr>
              <a:t>DynamoDB Gaming Use Cases</a:t>
            </a:r>
            <a:r>
              <a:rPr lang="en-US" dirty="0"/>
              <a:t> for more details.</a:t>
            </a:r>
            <a:endParaRPr lang="en-US" dirty="0">
              <a:latin typeface="Calibri" panose="020F0502020204030204" pitchFamily="34" charset="0"/>
            </a:endParaRPr>
          </a:p>
        </p:txBody>
      </p:sp>
    </p:spTree>
    <p:extLst>
      <p:ext uri="{BB962C8B-B14F-4D97-AF65-F5344CB8AC3E}">
        <p14:creationId xmlns:p14="http://schemas.microsoft.com/office/powerpoint/2010/main" val="29601109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Amazon DynamoDB was developed because customers needed a scalable and highly reliable key-value database to power essential Amazon ecommerce operations, such as the shopping cart.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In 2012, Amazon CTO Werner Vogels explained the business requirements of the Amazon shopping cart in a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blog post</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latin typeface="Calibri" panose="020F0502020204030204" pitchFamily="34" charset="0"/>
              </a:rPr>
              <a:t>when he announced the release of Amazon DynamoDB. </a:t>
            </a:r>
            <a:r>
              <a:rPr lang="en-US" sz="1100" b="0" i="0" kern="1200" dirty="0">
                <a:solidFill>
                  <a:schemeClr val="tx1"/>
                </a:solidFill>
                <a:effectLst/>
                <a:latin typeface="+mn-lt"/>
                <a:ea typeface="+mn-ea"/>
                <a:cs typeface="+mn-cs"/>
              </a:rPr>
              <a:t>"This non-relational, or NoSQL, database was targeted at use cases…such as the shopping cart.…Any downtime or performance degradation…has an immediate financial impact and their fault-tolerance and performance requirements for their data systems are very strict. These services also require the ability to scale infrastructure incrementally to accommodate growth in request rates or dataset sizes. Another important requirement…was predictability.</a:t>
            </a:r>
            <a:r>
              <a:rPr lang="en-US" dirty="0"/>
              <a:t>"</a:t>
            </a: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The DynamoDB feature set continues to evolve</a:t>
            </a:r>
            <a:r>
              <a:rPr lang="en-US" dirty="0"/>
              <a:t>. However, </a:t>
            </a:r>
            <a:r>
              <a:rPr lang="en-US" sz="1100" b="0" i="0" kern="1200" dirty="0">
                <a:solidFill>
                  <a:schemeClr val="tx1"/>
                </a:solidFill>
                <a:effectLst/>
                <a:latin typeface="+mn-lt"/>
                <a:ea typeface="+mn-ea"/>
                <a:cs typeface="+mn-cs"/>
              </a:rPr>
              <a:t>the core goals that inspired the development of the service remain relevant today to organizations that want to implement a processing solution for a web store shopping cart order.</a:t>
            </a:r>
            <a:endParaRPr lang="en-US" dirty="0">
              <a:latin typeface="Calibri" panose="020F0502020204030204" pitchFamily="34" charset="0"/>
            </a:endParaRPr>
          </a:p>
        </p:txBody>
      </p:sp>
    </p:spTree>
    <p:extLst>
      <p:ext uri="{BB962C8B-B14F-4D97-AF65-F5344CB8AC3E}">
        <p14:creationId xmlns:p14="http://schemas.microsoft.com/office/powerpoint/2010/main" val="3329902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511439"/>
          </a:xfrm>
        </p:spPr>
        <p:txBody>
          <a:bodyPr/>
          <a:lstStyle/>
          <a:p>
            <a:r>
              <a:rPr lang="en-US" i="1" kern="1200" dirty="0">
                <a:solidFill>
                  <a:schemeClr val="tx1"/>
                </a:solidFill>
                <a:effectLst/>
                <a:latin typeface="Calibri" panose="020F0502020204030204" pitchFamily="34" charset="0"/>
                <a:ea typeface="+mn-ea"/>
                <a:cs typeface="+mn-cs"/>
              </a:rPr>
              <a:t>Read consistency </a:t>
            </a:r>
            <a:r>
              <a:rPr lang="en-US" kern="1200" dirty="0">
                <a:solidFill>
                  <a:schemeClr val="tx1"/>
                </a:solidFill>
                <a:effectLst/>
                <a:latin typeface="Calibri" panose="020F0502020204030204" pitchFamily="34" charset="0"/>
                <a:ea typeface="+mn-ea"/>
                <a:cs typeface="+mn-cs"/>
              </a:rPr>
              <a:t>represents </a:t>
            </a:r>
            <a:r>
              <a:rPr lang="en-US" i="1" kern="1200" dirty="0">
                <a:solidFill>
                  <a:schemeClr val="tx1"/>
                </a:solidFill>
                <a:effectLst/>
                <a:latin typeface="Calibri" panose="020F0502020204030204" pitchFamily="34" charset="0"/>
                <a:ea typeface="+mn-ea"/>
                <a:cs typeface="+mn-cs"/>
              </a:rPr>
              <a:t>how</a:t>
            </a:r>
            <a:r>
              <a:rPr lang="en-US" kern="1200" dirty="0">
                <a:solidFill>
                  <a:schemeClr val="tx1"/>
                </a:solidFill>
                <a:effectLst/>
                <a:latin typeface="Calibri" panose="020F0502020204030204" pitchFamily="34" charset="0"/>
                <a:ea typeface="+mn-ea"/>
                <a:cs typeface="+mn-cs"/>
              </a:rPr>
              <a:t> and </a:t>
            </a:r>
            <a:r>
              <a:rPr lang="en-US" i="1" kern="1200" dirty="0">
                <a:solidFill>
                  <a:schemeClr val="tx1"/>
                </a:solidFill>
                <a:effectLst/>
                <a:latin typeface="Calibri" panose="020F0502020204030204" pitchFamily="34" charset="0"/>
                <a:ea typeface="+mn-ea"/>
                <a:cs typeface="+mn-cs"/>
              </a:rPr>
              <a:t>when</a:t>
            </a:r>
            <a:r>
              <a:rPr lang="en-US" kern="1200" dirty="0">
                <a:solidFill>
                  <a:schemeClr val="tx1"/>
                </a:solidFill>
                <a:effectLst/>
                <a:latin typeface="Calibri" panose="020F0502020204030204" pitchFamily="34" charset="0"/>
                <a:ea typeface="+mn-ea"/>
                <a:cs typeface="+mn-cs"/>
              </a:rPr>
              <a:t> the successful write or update of a data item is reflected in a subsequent read operation of that same item. Amazon DynamoDB exposes logic that enables you to specify the consistency characteristics you want for each read request in your application.</a:t>
            </a:r>
          </a:p>
          <a:p>
            <a:r>
              <a:rPr lang="en-US" kern="1200" dirty="0">
                <a:solidFill>
                  <a:schemeClr val="tx1"/>
                </a:solidFill>
                <a:effectLst/>
                <a:latin typeface="Calibri" panose="020F0502020204030204" pitchFamily="34" charset="0"/>
                <a:ea typeface="+mn-ea"/>
                <a:cs typeface="+mn-cs"/>
              </a:rPr>
              <a:t> </a:t>
            </a:r>
          </a:p>
          <a:p>
            <a:r>
              <a:rPr lang="en-US" b="1" kern="1200" dirty="0">
                <a:solidFill>
                  <a:schemeClr val="tx1"/>
                </a:solidFill>
                <a:effectLst/>
                <a:latin typeface="Calibri" panose="020F0502020204030204" pitchFamily="34" charset="0"/>
                <a:ea typeface="+mn-ea"/>
                <a:cs typeface="+mn-cs"/>
              </a:rPr>
              <a:t>Eventually consistent reads</a:t>
            </a:r>
            <a:endParaRPr lang="en-US"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When you read data from a DynamoDB table, the response might not reflect the results of a recently completed write operation. The response might include some stale data. If you repeat your read request after a short time, the response should return the latest data.</a:t>
            </a:r>
          </a:p>
          <a:p>
            <a:r>
              <a:rPr lang="en-US" kern="1200" dirty="0">
                <a:solidFill>
                  <a:schemeClr val="tx1"/>
                </a:solidFill>
                <a:effectLst/>
                <a:latin typeface="Calibri" panose="020F0502020204030204" pitchFamily="34" charset="0"/>
                <a:ea typeface="+mn-ea"/>
                <a:cs typeface="+mn-cs"/>
              </a:rPr>
              <a:t> </a:t>
            </a:r>
          </a:p>
          <a:p>
            <a:r>
              <a:rPr lang="en-US" b="1" kern="1200" dirty="0">
                <a:solidFill>
                  <a:schemeClr val="tx1"/>
                </a:solidFill>
                <a:effectLst/>
                <a:latin typeface="Calibri" panose="020F0502020204030204" pitchFamily="34" charset="0"/>
                <a:ea typeface="+mn-ea"/>
                <a:cs typeface="+mn-cs"/>
              </a:rPr>
              <a:t>Strongly consistent reads</a:t>
            </a:r>
            <a:endParaRPr lang="en-US"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When you request a strongly consistent read, DynamoDB returns a response with the most up-to-date data. The response reflects the updates from all previous write operations that were successful. A strongly consistent read might not be available if there is a network delay or outage.</a:t>
            </a:r>
          </a:p>
          <a:p>
            <a:r>
              <a:rPr lang="en-US" kern="1200" dirty="0">
                <a:solidFill>
                  <a:schemeClr val="tx1"/>
                </a:solidFill>
                <a:effectLst/>
                <a:latin typeface="Calibri" panose="020F0502020204030204" pitchFamily="34" charset="0"/>
                <a:ea typeface="+mn-ea"/>
                <a:cs typeface="+mn-cs"/>
              </a:rPr>
              <a:t> </a:t>
            </a:r>
          </a:p>
          <a:p>
            <a:r>
              <a:rPr lang="en-US" kern="1200" dirty="0">
                <a:solidFill>
                  <a:schemeClr val="tx1"/>
                </a:solidFill>
                <a:effectLst/>
                <a:latin typeface="Calibri" panose="020F0502020204030204" pitchFamily="34" charset="0"/>
                <a:ea typeface="+mn-ea"/>
                <a:cs typeface="+mn-cs"/>
              </a:rPr>
              <a:t>DynamoDB uses </a:t>
            </a:r>
            <a:r>
              <a:rPr lang="en-US" i="1" kern="1200" dirty="0">
                <a:solidFill>
                  <a:schemeClr val="tx1"/>
                </a:solidFill>
                <a:effectLst/>
                <a:latin typeface="Calibri" panose="020F0502020204030204" pitchFamily="34" charset="0"/>
                <a:ea typeface="+mn-ea"/>
                <a:cs typeface="+mn-cs"/>
              </a:rPr>
              <a:t>eventually consistent reads</a:t>
            </a:r>
            <a:r>
              <a:rPr lang="en-US" kern="1200" dirty="0">
                <a:solidFill>
                  <a:schemeClr val="tx1"/>
                </a:solidFill>
                <a:effectLst/>
                <a:latin typeface="Calibri" panose="020F0502020204030204" pitchFamily="34" charset="0"/>
                <a:ea typeface="+mn-ea"/>
                <a:cs typeface="+mn-cs"/>
              </a:rPr>
              <a:t>, unless you specify otherwise. Read operations (such as GetItem, Query, and Scan) provide a ConsistentRead parameter. If you set this parameter to </a:t>
            </a:r>
            <a:r>
              <a:rPr lang="en-US" i="1" kern="1200" dirty="0">
                <a:solidFill>
                  <a:schemeClr val="tx1"/>
                </a:solidFill>
                <a:effectLst/>
                <a:latin typeface="Calibri" panose="020F0502020204030204" pitchFamily="34" charset="0"/>
                <a:ea typeface="+mn-ea"/>
                <a:cs typeface="+mn-cs"/>
              </a:rPr>
              <a:t>true</a:t>
            </a:r>
            <a:r>
              <a:rPr lang="en-US" kern="1200" dirty="0">
                <a:solidFill>
                  <a:schemeClr val="tx1"/>
                </a:solidFill>
                <a:effectLst/>
                <a:latin typeface="Calibri" panose="020F0502020204030204" pitchFamily="34" charset="0"/>
                <a:ea typeface="+mn-ea"/>
                <a:cs typeface="+mn-cs"/>
              </a:rPr>
              <a:t>, DynamoDB uses strongly consistent reads during the operation.</a:t>
            </a:r>
          </a:p>
          <a:p>
            <a:endParaRPr lang="en-US" dirty="0"/>
          </a:p>
        </p:txBody>
      </p:sp>
    </p:spTree>
    <p:extLst>
      <p:ext uri="{BB962C8B-B14F-4D97-AF65-F5344CB8AC3E}">
        <p14:creationId xmlns:p14="http://schemas.microsoft.com/office/powerpoint/2010/main" val="1555112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that you know the essential key features of both Amazon RDS and DynamoDB, consider which of these two database services would be a better match for the café's use case.</a:t>
            </a:r>
          </a:p>
          <a:p>
            <a:endParaRPr lang="en-US" sz="1100" dirty="0"/>
          </a:p>
          <a:p>
            <a:r>
              <a:rPr lang="en-US" sz="1100" dirty="0"/>
              <a:t>In an earlier module in the course, you completed a challenge lab where you deployed a MySQL database that runs on an EC2 instance. This database hosts a table that contains details about the café's menu. It also provides the data storage layer for the orders that customers place online. </a:t>
            </a:r>
          </a:p>
          <a:p>
            <a:endParaRPr lang="en-US" sz="1100" dirty="0"/>
          </a:p>
          <a:p>
            <a:r>
              <a:rPr lang="en-US" sz="1100" dirty="0"/>
              <a:t>If the café team decides that they want to migrate the database layer so they can use an Amazon managed database service, which of these two database options would be a better choice?</a:t>
            </a:r>
          </a:p>
          <a:p>
            <a:endParaRPr lang="en-US" sz="1100" dirty="0"/>
          </a:p>
          <a:p>
            <a:r>
              <a:rPr lang="en-US" sz="1100" dirty="0"/>
              <a:t>The educator will lead your class in a conversation about this topic. You are encouraged to participate in the dialog and explain the reasoning behind your answer.</a:t>
            </a:r>
          </a:p>
        </p:txBody>
      </p:sp>
    </p:spTree>
    <p:extLst>
      <p:ext uri="{BB962C8B-B14F-4D97-AF65-F5344CB8AC3E}">
        <p14:creationId xmlns:p14="http://schemas.microsoft.com/office/powerpoint/2010/main" val="1009316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Amazon DynamoDB is a fully managed non-relational key-value and document NoSQL database service.</a:t>
            </a:r>
          </a:p>
          <a:p>
            <a:pPr marL="171450" indent="-171450">
              <a:buFont typeface="Arial" panose="020B0604020202020204" pitchFamily="34" charset="0"/>
              <a:buChar char="•"/>
            </a:pPr>
            <a:r>
              <a:rPr lang="en-US" dirty="0"/>
              <a:t>DynamoDB is serverless, provides extreme horizontal scaling and low latency.</a:t>
            </a:r>
          </a:p>
          <a:p>
            <a:pPr marL="171450" indent="-171450">
              <a:buFont typeface="Arial" panose="020B0604020202020204" pitchFamily="34" charset="0"/>
              <a:buChar char="•"/>
            </a:pPr>
            <a:r>
              <a:rPr lang="en-US" dirty="0"/>
              <a:t>DynamoDB global tables ensure that data is replicated to multiple Regions.</a:t>
            </a:r>
          </a:p>
          <a:p>
            <a:pPr marL="171450" indent="-171450">
              <a:buFont typeface="Arial" panose="020B0604020202020204" pitchFamily="34" charset="0"/>
              <a:buChar char="•"/>
            </a:pPr>
            <a:r>
              <a:rPr lang="en-US" dirty="0"/>
              <a:t>DynamoDB provides eventual consistency by default (in general, it is fully consistent for reads 1 second after the write). Strong consistency is also an option.</a:t>
            </a:r>
          </a:p>
        </p:txBody>
      </p:sp>
    </p:spTree>
    <p:extLst>
      <p:ext uri="{BB962C8B-B14F-4D97-AF65-F5344CB8AC3E}">
        <p14:creationId xmlns:p14="http://schemas.microsoft.com/office/powerpoint/2010/main" val="449943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Database security controls.</a:t>
            </a:r>
          </a:p>
        </p:txBody>
      </p:sp>
    </p:spTree>
    <p:extLst>
      <p:ext uri="{BB962C8B-B14F-4D97-AF65-F5344CB8AC3E}">
        <p14:creationId xmlns:p14="http://schemas.microsoft.com/office/powerpoint/2010/main" val="831210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64716"/>
          </a:xfrm>
        </p:spPr>
        <p:txBody>
          <a:bodyPr/>
          <a:lstStyle/>
          <a:p>
            <a:r>
              <a:rPr lang="en-US" sz="1100" kern="1200" dirty="0">
                <a:solidFill>
                  <a:schemeClr val="tx1"/>
                </a:solidFill>
                <a:effectLst/>
              </a:rPr>
              <a:t>Security is a shared responsibility between you and AWS. AWS is responsible for </a:t>
            </a:r>
            <a:r>
              <a:rPr lang="en-US" sz="1100" b="0" i="1" kern="1200" dirty="0">
                <a:solidFill>
                  <a:schemeClr val="tx1"/>
                </a:solidFill>
                <a:effectLst/>
              </a:rPr>
              <a:t>security </a:t>
            </a:r>
            <a:r>
              <a:rPr lang="en-US" sz="1100" b="0" i="0" kern="1200" dirty="0">
                <a:solidFill>
                  <a:schemeClr val="tx1"/>
                </a:solidFill>
                <a:effectLst/>
              </a:rPr>
              <a:t>of</a:t>
            </a:r>
            <a:r>
              <a:rPr lang="en-US" sz="1100" b="0" i="1" kern="1200" dirty="0">
                <a:solidFill>
                  <a:schemeClr val="tx1"/>
                </a:solidFill>
                <a:effectLst/>
              </a:rPr>
              <a:t> the cloud,</a:t>
            </a:r>
            <a:r>
              <a:rPr lang="en-US" b="0" i="1" dirty="0"/>
              <a:t> </a:t>
            </a:r>
            <a:r>
              <a:rPr lang="en-US" dirty="0"/>
              <a:t>which means that </a:t>
            </a:r>
            <a:r>
              <a:rPr lang="en-US" sz="1100" kern="1200" dirty="0">
                <a:solidFill>
                  <a:schemeClr val="tx1"/>
                </a:solidFill>
                <a:effectLst/>
              </a:rPr>
              <a:t>AWS protects the infrastructure that runs Amazon RDS. Meanwhile, you are responsible for </a:t>
            </a:r>
            <a:r>
              <a:rPr lang="en-US" sz="1100" b="0" i="1" kern="1200" dirty="0">
                <a:solidFill>
                  <a:schemeClr val="tx1"/>
                </a:solidFill>
                <a:effectLst/>
              </a:rPr>
              <a:t>security </a:t>
            </a:r>
            <a:r>
              <a:rPr lang="en-US" sz="1100" b="0" i="0" kern="1200" dirty="0">
                <a:solidFill>
                  <a:schemeClr val="tx1"/>
                </a:solidFill>
                <a:effectLst/>
              </a:rPr>
              <a:t>in</a:t>
            </a:r>
            <a:r>
              <a:rPr lang="en-US" sz="1100" b="0" i="1" kern="1200" dirty="0">
                <a:solidFill>
                  <a:schemeClr val="tx1"/>
                </a:solidFill>
                <a:effectLst/>
              </a:rPr>
              <a:t> the cloud</a:t>
            </a:r>
            <a:r>
              <a:rPr lang="en-US" sz="1100" kern="1200" dirty="0">
                <a:solidFill>
                  <a:schemeClr val="tx1"/>
                </a:solidFill>
                <a:effectLst/>
              </a:rPr>
              <a:t>. </a:t>
            </a:r>
          </a:p>
          <a:p>
            <a:r>
              <a:rPr lang="en-US" sz="1100" kern="1200" dirty="0">
                <a:solidFill>
                  <a:schemeClr val="tx1"/>
                </a:solidFill>
                <a:effectLst/>
              </a:rPr>
              <a:t> </a:t>
            </a:r>
          </a:p>
          <a:p>
            <a:r>
              <a:rPr lang="en-US" dirty="0">
                <a:ea typeface="Amazon Ember Light" panose="020B0403020204020204" pitchFamily="34" charset="0"/>
                <a:cs typeface="Amazon Ember Light" panose="020B0403020204020204" pitchFamily="34" charset="0"/>
              </a:rPr>
              <a:t>One security recommendation for Amazon RDS is to run your RDS instances in a </a:t>
            </a:r>
            <a:r>
              <a:rPr lang="en-US" b="0" i="1" dirty="0">
                <a:ea typeface="Amazon Ember Light" panose="020B0403020204020204" pitchFamily="34" charset="0"/>
                <a:cs typeface="Amazon Ember Light" panose="020B0403020204020204" pitchFamily="34" charset="0"/>
              </a:rPr>
              <a:t>virtual private cloud (VPC). </a:t>
            </a:r>
            <a:r>
              <a:rPr lang="en-US" dirty="0">
                <a:ea typeface="Amazon Ember Light" panose="020B0403020204020204" pitchFamily="34" charset="0"/>
                <a:cs typeface="Amazon Ember Light" panose="020B0403020204020204" pitchFamily="34" charset="0"/>
              </a:rPr>
              <a:t>A VPC enables</a:t>
            </a:r>
            <a:r>
              <a:rPr lang="en-US" sz="1100" kern="1200" dirty="0">
                <a:solidFill>
                  <a:schemeClr val="tx1"/>
                </a:solidFill>
                <a:effectLst/>
              </a:rPr>
              <a:t> you to place your instance in a private subnet, which secures it from public routes on the internet. The VPC also provides IP firewall protection and enables you to securely control the applicable network configuration.</a:t>
            </a:r>
          </a:p>
          <a:p>
            <a:pPr lvl="0"/>
            <a:endParaRPr lang="en-US" dirty="0">
              <a:ea typeface="Amazon Ember Light" panose="020B0403020204020204" pitchFamily="34" charset="0"/>
              <a:cs typeface="Amazon Ember Light" panose="020B0403020204020204" pitchFamily="34" charset="0"/>
            </a:endParaRPr>
          </a:p>
          <a:p>
            <a:pPr lvl="0"/>
            <a:r>
              <a:rPr lang="en-US" dirty="0">
                <a:ea typeface="Amazon Ember Light" panose="020B0403020204020204" pitchFamily="34" charset="0"/>
                <a:cs typeface="Amazon Ember Light" panose="020B0403020204020204" pitchFamily="34" charset="0"/>
              </a:rPr>
              <a:t>In addition, we recommend that you:</a:t>
            </a:r>
          </a:p>
          <a:p>
            <a:pPr lvl="0"/>
            <a:endParaRPr lang="en-US" dirty="0">
              <a:ea typeface="Amazon Ember Light" panose="020B0403020204020204" pitchFamily="34" charset="0"/>
              <a:cs typeface="Amazon Ember Light" panose="020B0403020204020204" pitchFamily="34" charset="0"/>
            </a:endParaRPr>
          </a:p>
          <a:p>
            <a:pPr marL="171450" lvl="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U</a:t>
            </a:r>
            <a:r>
              <a:rPr lang="en-US" dirty="0"/>
              <a:t>se </a:t>
            </a:r>
            <a:r>
              <a:rPr lang="en-US" b="0" i="1" dirty="0"/>
              <a:t>AWS Identity and Access Management (IAM) policies </a:t>
            </a:r>
            <a:r>
              <a:rPr lang="en-US" dirty="0"/>
              <a:t>for authentication and to control access.</a:t>
            </a:r>
          </a:p>
          <a:p>
            <a:pPr marL="171450" lvl="0" indent="-171450">
              <a:buFont typeface="Arial" panose="020B0604020202020204" pitchFamily="34" charset="0"/>
              <a:buChar char="•"/>
            </a:pPr>
            <a:r>
              <a:rPr lang="en-US" dirty="0"/>
              <a:t>Configure</a:t>
            </a:r>
            <a:r>
              <a:rPr lang="en-US" b="1" dirty="0"/>
              <a:t> </a:t>
            </a:r>
            <a:r>
              <a:rPr lang="en-US" b="0" i="1" dirty="0"/>
              <a:t>security groups </a:t>
            </a:r>
            <a:r>
              <a:rPr lang="en-US" dirty="0"/>
              <a:t>to limit connections. Open the TCP port where the database is accessible. However, you limit where those connections can originate from.</a:t>
            </a:r>
          </a:p>
          <a:p>
            <a:pPr marL="171450" lvl="0" indent="-171450">
              <a:buFont typeface="Arial" panose="020B0604020202020204" pitchFamily="34" charset="0"/>
              <a:buChar char="•"/>
            </a:pPr>
            <a:r>
              <a:rPr lang="en-US" b="0" i="1" dirty="0"/>
              <a:t>Use SSL connections </a:t>
            </a:r>
            <a:r>
              <a:rPr lang="en-US" dirty="0"/>
              <a:t>to ensure that all communication to and from your database is secured.</a:t>
            </a:r>
          </a:p>
          <a:p>
            <a:pPr marL="171450" lvl="0" indent="-171450">
              <a:buFont typeface="Arial" panose="020B0604020202020204" pitchFamily="34" charset="0"/>
              <a:buChar char="•"/>
            </a:pPr>
            <a:r>
              <a:rPr lang="en-US" b="0" i="1" dirty="0"/>
              <a:t>Use Amazon RDS encryption</a:t>
            </a:r>
            <a:r>
              <a:rPr lang="en-US" b="1" dirty="0"/>
              <a:t> </a:t>
            </a:r>
            <a:r>
              <a:rPr lang="en-US" dirty="0"/>
              <a:t>to encrypt your data and database snapshots.</a:t>
            </a:r>
          </a:p>
          <a:p>
            <a:pPr marL="171450" lvl="0" indent="-171450">
              <a:buFont typeface="Arial" panose="020B0604020202020204" pitchFamily="34" charset="0"/>
              <a:buChar char="•"/>
            </a:pPr>
            <a:r>
              <a:rPr lang="en-US" b="0" i="1" dirty="0"/>
              <a:t>Use the security features of your DB engine</a:t>
            </a:r>
            <a:r>
              <a:rPr lang="en-US" dirty="0"/>
              <a:t>, for example, to enforce password complexity.</a:t>
            </a:r>
          </a:p>
          <a:p>
            <a:pPr marL="171450" lvl="0" indent="-171450">
              <a:buFont typeface="Arial" panose="020B0604020202020204" pitchFamily="34" charset="0"/>
              <a:buChar char="•"/>
            </a:pPr>
            <a:r>
              <a:rPr lang="en-US" b="0" i="1" kern="1200" dirty="0">
                <a:solidFill>
                  <a:schemeClr val="tx1"/>
                </a:solidFill>
                <a:effectLst/>
                <a:ea typeface="+mn-ea"/>
                <a:cs typeface="+mn-cs"/>
              </a:rPr>
              <a:t>Enable event notifications </a:t>
            </a:r>
            <a:r>
              <a:rPr lang="en-US" kern="1200" dirty="0">
                <a:solidFill>
                  <a:schemeClr val="tx1"/>
                </a:solidFill>
                <a:effectLst/>
                <a:ea typeface="+mn-ea"/>
                <a:cs typeface="+mn-cs"/>
              </a:rPr>
              <a:t>on important events that can occur on your RDS instance. These events can include whether the instance was shut down, a backup was started, a failover occurred, the security group was changed, or your storage space is low. </a:t>
            </a:r>
            <a:endParaRPr lang="en-US" dirty="0"/>
          </a:p>
        </p:txBody>
      </p:sp>
    </p:spTree>
    <p:extLst>
      <p:ext uri="{BB962C8B-B14F-4D97-AF65-F5344CB8AC3E}">
        <p14:creationId xmlns:p14="http://schemas.microsoft.com/office/powerpoint/2010/main" val="6164321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secure Amazon DynamoDB, many of the same best practices that you should use to secure Amazon RDS also apply.</a:t>
            </a:r>
          </a:p>
          <a:p>
            <a:endParaRPr lang="en-US" dirty="0"/>
          </a:p>
          <a:p>
            <a:r>
              <a:rPr lang="en-US" dirty="0"/>
              <a:t>For example, use </a:t>
            </a:r>
            <a:r>
              <a:rPr lang="en-US" b="1" dirty="0"/>
              <a:t>IAM roles </a:t>
            </a:r>
            <a:r>
              <a:rPr lang="en-US" dirty="0"/>
              <a:t>to secure authentication, and </a:t>
            </a:r>
            <a:r>
              <a:rPr lang="en-US" b="1" dirty="0"/>
              <a:t>use IAM policies </a:t>
            </a:r>
            <a:r>
              <a:rPr lang="en-US" dirty="0"/>
              <a:t>to define access permissions.</a:t>
            </a:r>
          </a:p>
          <a:p>
            <a:endParaRPr lang="en-US" dirty="0"/>
          </a:p>
          <a:p>
            <a:r>
              <a:rPr lang="en-US" dirty="0"/>
              <a:t>If you only require access to DynamoDB from within a virtual private cloud (VPC), you should use a </a:t>
            </a:r>
            <a:r>
              <a:rPr lang="en-US" b="1" dirty="0"/>
              <a:t>VPC endpoint </a:t>
            </a:r>
            <a:r>
              <a:rPr lang="en-US" dirty="0"/>
              <a:t>to limit access from only the required VPC. Doing this prevents that traffic from traversing the open internet and being subject to that environment.</a:t>
            </a:r>
            <a:endParaRPr lang="en-US" dirty="0">
              <a:hlinkClick r:id="rId3"/>
            </a:endParaRPr>
          </a:p>
          <a:p>
            <a:endParaRPr lang="en-US" dirty="0">
              <a:hlinkClick r:id="rId3"/>
            </a:endParaRPr>
          </a:p>
          <a:p>
            <a:r>
              <a:rPr lang="en-US" dirty="0"/>
              <a:t>Also, If you store sensitive or confidential data in DynamoDB, you might want to encrypt that data as close as possible to its origin so that your data is protected throughout its lifecycle. </a:t>
            </a:r>
          </a:p>
          <a:p>
            <a:endParaRPr lang="en-US" dirty="0"/>
          </a:p>
          <a:p>
            <a:r>
              <a:rPr lang="en-US" sz="1100" dirty="0">
                <a:solidFill>
                  <a:schemeClr val="tx1">
                    <a:lumMod val="85000"/>
                    <a:lumOff val="15000"/>
                  </a:schemeClr>
                </a:solidFill>
                <a:ea typeface="Amazon Ember" panose="020B0603020204020204" pitchFamily="34" charset="0"/>
                <a:cs typeface="Amazon Ember" panose="020B0603020204020204" pitchFamily="34" charset="0"/>
              </a:rPr>
              <a:t>Note that DynamoDB provides certain security features </a:t>
            </a:r>
            <a:r>
              <a:rPr lang="en-US" dirty="0">
                <a:solidFill>
                  <a:schemeClr val="tx1">
                    <a:lumMod val="85000"/>
                    <a:lumOff val="15000"/>
                  </a:schemeClr>
                </a:solidFill>
                <a:ea typeface="Amazon Ember" panose="020B0603020204020204" pitchFamily="34" charset="0"/>
                <a:cs typeface="Amazon Ember" panose="020B0603020204020204" pitchFamily="34" charset="0"/>
              </a:rPr>
              <a:t>b</a:t>
            </a:r>
            <a:r>
              <a:rPr lang="en-US" sz="1100" dirty="0">
                <a:solidFill>
                  <a:schemeClr val="tx1">
                    <a:lumMod val="85000"/>
                    <a:lumOff val="15000"/>
                  </a:schemeClr>
                </a:solidFill>
                <a:ea typeface="Amazon Ember" panose="020B0603020204020204" pitchFamily="34" charset="0"/>
                <a:cs typeface="Amazon Ember" panose="020B0603020204020204" pitchFamily="34" charset="0"/>
              </a:rPr>
              <a:t>y default. Fo</a:t>
            </a:r>
            <a:r>
              <a:rPr lang="en-US" dirty="0">
                <a:solidFill>
                  <a:schemeClr val="tx1">
                    <a:lumMod val="85000"/>
                    <a:lumOff val="15000"/>
                  </a:schemeClr>
                </a:solidFill>
                <a:ea typeface="Amazon Ember" panose="020B0603020204020204" pitchFamily="34" charset="0"/>
                <a:cs typeface="Amazon Ember" panose="020B0603020204020204" pitchFamily="34" charset="0"/>
              </a:rPr>
              <a:t>r example, </a:t>
            </a:r>
            <a:r>
              <a:rPr lang="en-US" sz="1100" b="0" i="0" kern="1200" dirty="0">
                <a:solidFill>
                  <a:schemeClr val="tx1"/>
                </a:solidFill>
                <a:effectLst/>
                <a:ea typeface="+mn-ea"/>
                <a:cs typeface="+mn-cs"/>
              </a:rPr>
              <a:t>DynamoDB protects user data stored at rest and also data in transit between on-premises clients and DynamoDB, and between DynamoDB and other AWS resources within the same AWS Region</a:t>
            </a:r>
            <a:r>
              <a:rPr lang="en-US" sz="1100" b="0" i="0" kern="1200" dirty="0">
                <a:solidFill>
                  <a:schemeClr val="tx1"/>
                </a:solidFill>
                <a:effectLst/>
                <a:latin typeface="+mn-lt"/>
                <a:ea typeface="+mn-ea"/>
                <a:cs typeface="+mn-cs"/>
              </a:rPr>
              <a:t>.</a:t>
            </a:r>
          </a:p>
          <a:p>
            <a:endParaRPr lang="en-US" dirty="0"/>
          </a:p>
          <a:p>
            <a:r>
              <a:rPr lang="en-US" dirty="0"/>
              <a:t>Read the </a:t>
            </a:r>
            <a:r>
              <a:rPr lang="en-US" dirty="0">
                <a:hlinkClick r:id="rId3"/>
              </a:rPr>
              <a:t>DynamoDB security best practices</a:t>
            </a:r>
            <a:r>
              <a:rPr lang="en-US" dirty="0"/>
              <a:t> documentation for additional details.</a:t>
            </a:r>
          </a:p>
        </p:txBody>
      </p:sp>
    </p:spTree>
    <p:extLst>
      <p:ext uri="{BB962C8B-B14F-4D97-AF65-F5344CB8AC3E}">
        <p14:creationId xmlns:p14="http://schemas.microsoft.com/office/powerpoint/2010/main" val="2303492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6: Migrating data into AWS databases.</a:t>
            </a:r>
          </a:p>
        </p:txBody>
      </p:sp>
    </p:spTree>
    <p:extLst>
      <p:ext uri="{BB962C8B-B14F-4D97-AF65-F5344CB8AC3E}">
        <p14:creationId xmlns:p14="http://schemas.microsoft.com/office/powerpoint/2010/main" val="12516128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Notes Placeholder 4">
            <a:extLst>
              <a:ext uri="{FF2B5EF4-FFF2-40B4-BE49-F238E27FC236}">
                <a16:creationId xmlns:a16="http://schemas.microsoft.com/office/drawing/2014/main" id="{55C9F022-3D9E-224D-A240-C20CC6DC6E50}"/>
              </a:ext>
            </a:extLst>
          </p:cNvPr>
          <p:cNvSpPr>
            <a:spLocks noGrp="1"/>
          </p:cNvSpPr>
          <p:nvPr>
            <p:ph type="body" sz="quarter" idx="3"/>
          </p:nvPr>
        </p:nvSpPr>
        <p:spPr/>
        <p:txBody>
          <a:bodyPr/>
          <a:lstStyle/>
          <a:p>
            <a:r>
              <a:rPr lang="en-US" dirty="0"/>
              <a:t>You can use the AWS Database Migration Service (AWS DMS) to migrate or replicate existing databases to Amazon RDS. AWS DMS supports migration between the most widely used databases. </a:t>
            </a:r>
          </a:p>
          <a:p>
            <a:endParaRPr lang="en-US" dirty="0"/>
          </a:p>
          <a:p>
            <a:r>
              <a:rPr lang="en-US" b="0" i="0" dirty="0"/>
              <a:t>Supported</a:t>
            </a:r>
            <a:r>
              <a:rPr lang="en-US" b="0" i="1" dirty="0"/>
              <a:t> source databases </a:t>
            </a:r>
            <a:r>
              <a:rPr lang="en-US" dirty="0"/>
              <a:t>include Oracle, Microsoft SQL Server, MySQL, MariaDB, PostgreSQL, IBM Db2 LUW, SAP, MongoDB, and Amazon Aurora. </a:t>
            </a:r>
            <a:r>
              <a:rPr lang="en-US" b="0" i="1" dirty="0"/>
              <a:t>Target database</a:t>
            </a:r>
            <a:r>
              <a:rPr lang="en-US" dirty="0"/>
              <a:t> engines include Oracle, Microsoft SQL Server, PostgreSQL, MySQL, Amazon Redshift, SAP ASE, Amazon S3, and Amazon DynamoDB.</a:t>
            </a:r>
          </a:p>
          <a:p>
            <a:endParaRPr lang="en-US" dirty="0"/>
          </a:p>
          <a:p>
            <a:r>
              <a:rPr lang="en-US" dirty="0"/>
              <a:t>AWS DMS also supports both homogenous (same engine) migrations and heterogeneous (different engines) migrations. </a:t>
            </a:r>
          </a:p>
          <a:p>
            <a:endParaRPr lang="en-US" dirty="0"/>
          </a:p>
          <a:p>
            <a:r>
              <a:rPr lang="en-US" dirty="0"/>
              <a:t>The first example shown is a homogenous conversion, where an on-premises Oracle database is migrated to Amazon RDS for Oracle database.</a:t>
            </a:r>
          </a:p>
          <a:p>
            <a:endParaRPr lang="en-US" dirty="0"/>
          </a:p>
          <a:p>
            <a:r>
              <a:rPr lang="en-US" dirty="0"/>
              <a:t>The second example shows a heterogeneous migration, where a MySQL database that runs on an Amazon EC2 instance is migrated to Amazon Aurora.</a:t>
            </a:r>
          </a:p>
        </p:txBody>
      </p:sp>
    </p:spTree>
    <p:extLst>
      <p:ext uri="{BB962C8B-B14F-4D97-AF65-F5344CB8AC3E}">
        <p14:creationId xmlns:p14="http://schemas.microsoft.com/office/powerpoint/2010/main" val="342564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each module introduces new features, those parts of this larger diagram will be unveiled.</a:t>
            </a:r>
            <a:br>
              <a:rPr lang="en-US" dirty="0"/>
            </a:br>
            <a:br>
              <a:rPr lang="en-US" dirty="0"/>
            </a:br>
            <a:r>
              <a:rPr lang="en-US" dirty="0"/>
              <a:t>In this module, you will learn how to create an architecture that uses AWS database services. Different relational and non-relational database service options—including Amazon RDS—are discussed. As you learn about the essential benefits of the various offerings, you will be able to make a more informed decision about the database service that best meets your particular architectural needs.</a:t>
            </a:r>
            <a:br>
              <a:rPr lang="en-US" dirty="0"/>
            </a:br>
            <a:br>
              <a:rPr lang="en-US" dirty="0"/>
            </a:br>
            <a:endParaRPr lang="en-US" b="0" u="none"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latin typeface="Calibri" panose="020F0502020204030204" pitchFamily="34" charset="0"/>
            </a:endParaRPr>
          </a:p>
          <a:p>
            <a:endParaRPr lang="en-US" dirty="0"/>
          </a:p>
        </p:txBody>
      </p:sp>
    </p:spTree>
    <p:extLst>
      <p:ext uri="{BB962C8B-B14F-4D97-AF65-F5344CB8AC3E}">
        <p14:creationId xmlns:p14="http://schemas.microsoft.com/office/powerpoint/2010/main" val="2954942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DMS can be used to perform one-time migrations, but it can also be used to accomplish continuous data replication between two databases. For example, you could use it to configure continuous data replication of an on-premises database to an RDS instance. </a:t>
            </a:r>
          </a:p>
          <a:p>
            <a:endParaRPr lang="en-US" dirty="0"/>
          </a:p>
          <a:p>
            <a:r>
              <a:rPr lang="en-US" dirty="0"/>
              <a:t>When you want to perform a heterogeneous migration from one database engine to another, you might want to use the </a:t>
            </a:r>
            <a:r>
              <a:rPr lang="en-US" b="0" i="1" dirty="0"/>
              <a:t>AWS Schema Conversion Tool (AWS SCT)</a:t>
            </a:r>
            <a:r>
              <a:rPr lang="en-US" b="0" i="0" dirty="0"/>
              <a:t>.</a:t>
            </a:r>
            <a:endParaRPr lang="en-US" i="0" dirty="0"/>
          </a:p>
          <a:p>
            <a:endParaRPr lang="en-US" dirty="0"/>
          </a:p>
          <a:p>
            <a:r>
              <a:rPr lang="en-US" dirty="0"/>
              <a:t>A typical database migration involves the following major steps:</a:t>
            </a:r>
          </a:p>
          <a:p>
            <a:endParaRPr lang="en-US" dirty="0"/>
          </a:p>
          <a:p>
            <a:pPr marL="228600" indent="-228600">
              <a:buFont typeface="+mj-lt"/>
              <a:buAutoNum type="arabicPeriod"/>
            </a:pPr>
            <a:r>
              <a:rPr lang="en-US" dirty="0"/>
              <a:t>Create a target database</a:t>
            </a:r>
          </a:p>
          <a:p>
            <a:pPr marL="228600" indent="-228600">
              <a:buFont typeface="+mj-lt"/>
              <a:buAutoNum type="arabicPeriod"/>
            </a:pPr>
            <a:r>
              <a:rPr lang="en-US" dirty="0"/>
              <a:t>Migrate the database schema</a:t>
            </a:r>
          </a:p>
          <a:p>
            <a:pPr marL="228600" indent="-228600">
              <a:buFont typeface="+mj-lt"/>
              <a:buAutoNum type="arabicPeriod"/>
            </a:pPr>
            <a:r>
              <a:rPr lang="en-US" dirty="0"/>
              <a:t>Set up the data replication process</a:t>
            </a:r>
          </a:p>
          <a:p>
            <a:pPr marL="228600" indent="-228600">
              <a:buFont typeface="+mj-lt"/>
              <a:buAutoNum type="arabicPeriod"/>
            </a:pPr>
            <a:r>
              <a:rPr lang="en-US" dirty="0"/>
              <a:t>Initiate the data transfer, and confirm completion</a:t>
            </a:r>
          </a:p>
          <a:p>
            <a:pPr marL="228600" indent="-228600">
              <a:buFont typeface="+mj-lt"/>
              <a:buAutoNum type="arabicPeriod"/>
            </a:pPr>
            <a:r>
              <a:rPr lang="en-US" dirty="0"/>
              <a:t>Switch production to the new database (for one-time migrations)</a:t>
            </a:r>
          </a:p>
          <a:p>
            <a:endParaRPr lang="en-US" dirty="0"/>
          </a:p>
          <a:p>
            <a:endParaRPr lang="en-US" dirty="0"/>
          </a:p>
        </p:txBody>
      </p:sp>
    </p:spTree>
    <p:extLst>
      <p:ext uri="{BB962C8B-B14F-4D97-AF65-F5344CB8AC3E}">
        <p14:creationId xmlns:p14="http://schemas.microsoft.com/office/powerpoint/2010/main" val="786141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mn-lt"/>
                <a:ea typeface="+mn-ea"/>
                <a:cs typeface="+mn-cs"/>
              </a:rPr>
              <a:t>Larger data migrations can include many terabytes of information. This process can be difficult because of network bandwidth limits or the amount of data. AWS Database Migration Service (AWS DMS) can use </a:t>
            </a:r>
            <a:r>
              <a:rPr lang="en-US" sz="1100" b="0" i="0" u="none" strike="noStrike" kern="1200" dirty="0">
                <a:solidFill>
                  <a:schemeClr val="tx1"/>
                </a:solidFill>
                <a:effectLst/>
                <a:latin typeface="+mn-lt"/>
                <a:ea typeface="+mn-ea"/>
                <a:cs typeface="+mn-cs"/>
                <a:hlinkClick r:id="rId3"/>
              </a:rPr>
              <a:t>AWS Snowball Edge</a:t>
            </a:r>
            <a:r>
              <a:rPr lang="en-US" sz="1100" b="0" i="0" u="none" strike="noStrike" kern="1200" dirty="0">
                <a:solidFill>
                  <a:schemeClr val="tx1"/>
                </a:solidFill>
                <a:effectLst/>
                <a:latin typeface="+mn-lt"/>
                <a:ea typeface="+mn-ea"/>
                <a:cs typeface="+mn-cs"/>
              </a:rPr>
              <a:t> and Amazon S3 to migrate large databases more quickly than other methods.</a:t>
            </a:r>
          </a:p>
          <a:p>
            <a:endParaRPr lang="en-US" sz="1100" b="0" i="0" u="none" strike="noStrike" kern="1200" dirty="0">
              <a:solidFill>
                <a:schemeClr val="tx1"/>
              </a:solidFill>
              <a:effectLst/>
              <a:latin typeface="+mn-lt"/>
              <a:ea typeface="+mn-ea"/>
              <a:cs typeface="+mn-cs"/>
            </a:endParaRPr>
          </a:p>
          <a:p>
            <a:r>
              <a:rPr lang="en-US" sz="1100" b="0" i="0" u="none" strike="noStrike" kern="1200" dirty="0">
                <a:solidFill>
                  <a:schemeClr val="tx1"/>
                </a:solidFill>
                <a:effectLst/>
                <a:latin typeface="+mn-lt"/>
                <a:ea typeface="+mn-ea"/>
                <a:cs typeface="+mn-cs"/>
              </a:rPr>
              <a:t>AWS </a:t>
            </a:r>
            <a:r>
              <a:rPr lang="en-US" sz="1100" b="0" i="0" u="none" strike="noStrike" kern="1200">
                <a:solidFill>
                  <a:schemeClr val="tx1"/>
                </a:solidFill>
                <a:effectLst/>
                <a:latin typeface="+mn-lt"/>
                <a:ea typeface="+mn-ea"/>
                <a:cs typeface="+mn-cs"/>
              </a:rPr>
              <a:t>Snowball is </a:t>
            </a:r>
            <a:r>
              <a:rPr lang="en-US" sz="1100" b="0" i="0" u="none" strike="noStrike" kern="1200" dirty="0">
                <a:solidFill>
                  <a:schemeClr val="tx1"/>
                </a:solidFill>
                <a:effectLst/>
                <a:latin typeface="+mn-lt"/>
                <a:ea typeface="+mn-ea"/>
                <a:cs typeface="+mn-cs"/>
              </a:rPr>
              <a:t>an AWS service that provides an Edge device that you use to transfer data to the cloud at faster-than-network speeds. An Edge device is an appliance that is owned by AWS. It provides large amounts of on-board storage. The Edge device also uses 256-bit encryption and an open standard Trusted Platform Module (TPM) to ensure both security and full chain of custody for your data. </a:t>
            </a:r>
          </a:p>
          <a:p>
            <a:endParaRPr lang="en-US" sz="1100" b="0" i="0" u="none" strike="noStrike" kern="1200" dirty="0">
              <a:solidFill>
                <a:schemeClr val="tx1"/>
              </a:solidFill>
              <a:effectLst/>
              <a:latin typeface="+mn-lt"/>
              <a:ea typeface="+mn-ea"/>
              <a:cs typeface="+mn-cs"/>
            </a:endParaRPr>
          </a:p>
          <a:p>
            <a:r>
              <a:rPr lang="en-US" sz="1100" b="0" i="0" u="none" strike="noStrike" kern="1200" dirty="0">
                <a:solidFill>
                  <a:schemeClr val="tx1"/>
                </a:solidFill>
                <a:effectLst/>
                <a:latin typeface="+mn-lt"/>
                <a:ea typeface="+mn-ea"/>
                <a:cs typeface="+mn-cs"/>
              </a:rPr>
              <a:t>When you use an Edge device, the data migration process includes the following stages:</a:t>
            </a:r>
          </a:p>
          <a:p>
            <a:pPr marL="171450" indent="-171450">
              <a:buFont typeface="Arial" panose="020B0604020202020204" pitchFamily="34" charset="0"/>
              <a:buChar char="•"/>
            </a:pPr>
            <a:r>
              <a:rPr lang="en-US" sz="1100" b="0" i="0" u="none" strike="noStrike" kern="1200" dirty="0">
                <a:solidFill>
                  <a:schemeClr val="tx1"/>
                </a:solidFill>
                <a:effectLst/>
                <a:latin typeface="+mn-lt"/>
                <a:ea typeface="+mn-ea"/>
                <a:cs typeface="+mn-cs"/>
              </a:rPr>
              <a:t>Use AWS SCT to extract the data locally and move it to the Edge device</a:t>
            </a:r>
          </a:p>
          <a:p>
            <a:pPr marL="171450" indent="-171450">
              <a:buFont typeface="Arial" panose="020B0604020202020204" pitchFamily="34" charset="0"/>
              <a:buChar char="•"/>
            </a:pPr>
            <a:r>
              <a:rPr lang="en-US" dirty="0"/>
              <a:t>S</a:t>
            </a:r>
            <a:r>
              <a:rPr lang="en-US" sz="1100" b="0" i="0" u="none" strike="noStrike" kern="1200" dirty="0">
                <a:solidFill>
                  <a:schemeClr val="tx1"/>
                </a:solidFill>
                <a:effectLst/>
                <a:latin typeface="+mn-lt"/>
                <a:ea typeface="+mn-ea"/>
                <a:cs typeface="+mn-cs"/>
              </a:rPr>
              <a:t>hip the device back to AWS</a:t>
            </a:r>
          </a:p>
          <a:p>
            <a:pPr marL="171450" indent="-171450">
              <a:buFont typeface="Arial" panose="020B0604020202020204" pitchFamily="34" charset="0"/>
              <a:buChar char="•"/>
            </a:pPr>
            <a:r>
              <a:rPr lang="en-US" sz="1100" b="0" i="0" u="none" strike="noStrike" kern="1200" dirty="0">
                <a:solidFill>
                  <a:schemeClr val="tx1"/>
                </a:solidFill>
                <a:effectLst/>
                <a:latin typeface="+mn-lt"/>
                <a:ea typeface="+mn-ea"/>
                <a:cs typeface="+mn-cs"/>
              </a:rPr>
              <a:t>After AWS receives your shipment, the device automatically loads its data into an S3 bucket</a:t>
            </a:r>
          </a:p>
          <a:p>
            <a:pPr marL="171450" indent="-171450">
              <a:buFont typeface="Arial" panose="020B0604020202020204" pitchFamily="34" charset="0"/>
              <a:buChar char="•"/>
            </a:pPr>
            <a:r>
              <a:rPr lang="en-US" sz="1100" b="0" i="0" u="none" strike="noStrike" kern="1200" dirty="0">
                <a:solidFill>
                  <a:schemeClr val="tx1"/>
                </a:solidFill>
                <a:effectLst/>
                <a:latin typeface="+mn-lt"/>
                <a:ea typeface="+mn-ea"/>
                <a:cs typeface="+mn-cs"/>
              </a:rPr>
              <a:t>AWS DMS takes the files and migrates the data to the target data store</a:t>
            </a:r>
          </a:p>
        </p:txBody>
      </p:sp>
    </p:spTree>
    <p:extLst>
      <p:ext uri="{BB962C8B-B14F-4D97-AF65-F5344CB8AC3E}">
        <p14:creationId xmlns:p14="http://schemas.microsoft.com/office/powerpoint/2010/main" val="3193638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a:t>
            </a:r>
            <a:r>
              <a:rPr lang="en-US" sz="1100" i="0" dirty="0"/>
              <a:t>Module 5 – Challenge Lab: Migrating a Database to Amazon RDS.</a:t>
            </a:r>
          </a:p>
        </p:txBody>
      </p:sp>
    </p:spTree>
    <p:extLst>
      <p:ext uri="{BB962C8B-B14F-4D97-AF65-F5344CB8AC3E}">
        <p14:creationId xmlns:p14="http://schemas.microsoft.com/office/powerpoint/2010/main" val="4201839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administration of the café database is becoming difficult for Sofía and Nikhil. For example, they must work extra hours when the café is closed to do weekly database backups.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addition, they recently struggled to install a required patch. Sofía and Nikhil almost did not complete it during the weekend afterhours window. Frank and Martha now realize that these maintenance tasks increase the business' labor costs because they must pay for the overtime hours that Sofía and Nikhil work.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Raquel, an AWS solutions architect, is a café customer and Sofía’s friend. Sofía mentioned the topic of databases to Olivia during a recent conversation. Olivia suggested that they migrate the database to Amazon RDS.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solution will reduce the burden of manually performing common database maintenance tasks, such as backups, patch installation, and upgrades. As a fully managed service, Amazon RDS performs these tasks automatically.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this activity, you will take on the roles of Nikhil and Sofía, and work to migrate the café database to Amazon RDS.</a:t>
            </a:r>
          </a:p>
        </p:txBody>
      </p:sp>
    </p:spTree>
    <p:extLst>
      <p:ext uri="{BB962C8B-B14F-4D97-AF65-F5344CB8AC3E}">
        <p14:creationId xmlns:p14="http://schemas.microsoft.com/office/powerpoint/2010/main" val="2410903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challenge lab, you will complete the following tasks:</a:t>
            </a:r>
          </a:p>
          <a:p>
            <a:endParaRPr lang="en-US" sz="1100" dirty="0"/>
          </a:p>
          <a:p>
            <a:pPr marL="228600" indent="-228600">
              <a:buFont typeface="+mj-lt"/>
              <a:buAutoNum type="arabicPeriod"/>
            </a:pPr>
            <a:r>
              <a:rPr lang="en-US" sz="1100" dirty="0">
                <a:latin typeface="+mn-lt"/>
              </a:rPr>
              <a:t>Creating an RDS instance</a:t>
            </a:r>
          </a:p>
          <a:p>
            <a:pPr marL="228600" indent="-228600">
              <a:buFont typeface="+mj-lt"/>
              <a:buAutoNum type="arabicPeriod"/>
            </a:pPr>
            <a:r>
              <a:rPr lang="en-US" sz="1100" dirty="0">
                <a:latin typeface="+mn-lt"/>
              </a:rPr>
              <a:t>Analyzing the existing café application deployment</a:t>
            </a:r>
          </a:p>
          <a:p>
            <a:pPr marL="228600" indent="-228600">
              <a:buFont typeface="+mj-lt"/>
              <a:buAutoNum type="arabicPeriod"/>
            </a:pPr>
            <a:r>
              <a:rPr lang="en-US" sz="1100" dirty="0">
                <a:latin typeface="+mn-lt"/>
              </a:rPr>
              <a:t>Working with the database on the EC2 instance</a:t>
            </a:r>
          </a:p>
          <a:p>
            <a:pPr marL="228600" indent="-228600">
              <a:buFont typeface="+mj-lt"/>
              <a:buAutoNum type="arabicPeriod"/>
            </a:pPr>
            <a:r>
              <a:rPr lang="en-US" sz="1100" dirty="0">
                <a:latin typeface="+mn-lt"/>
              </a:rPr>
              <a:t>Working with the RDS database</a:t>
            </a:r>
          </a:p>
          <a:p>
            <a:pPr marL="228600" indent="-228600">
              <a:buFont typeface="+mj-lt"/>
              <a:buAutoNum type="arabicPeriod"/>
            </a:pPr>
            <a:r>
              <a:rPr lang="en-US" sz="1100" dirty="0">
                <a:latin typeface="+mn-lt"/>
              </a:rPr>
              <a:t>Importing the data into the RDS database instance</a:t>
            </a:r>
          </a:p>
          <a:p>
            <a:pPr marL="228600" indent="-228600">
              <a:buFont typeface="+mj-lt"/>
              <a:buAutoNum type="arabicPeriod"/>
            </a:pPr>
            <a:r>
              <a:rPr lang="en-US" sz="1100" dirty="0">
                <a:latin typeface="+mn-lt"/>
              </a:rPr>
              <a:t>Connecting the café application to the new database</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2140343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summarizes what you will have </a:t>
            </a:r>
            <a:r>
              <a:rPr lang="en-US" dirty="0"/>
              <a:t>accomplished</a:t>
            </a:r>
            <a:r>
              <a:rPr lang="en-US" sz="1100" dirty="0"/>
              <a:t> after you complete the lab.  </a:t>
            </a:r>
          </a:p>
          <a:p>
            <a:endParaRPr lang="en-US" dirty="0"/>
          </a:p>
          <a:p>
            <a:r>
              <a:rPr lang="en-US" dirty="0"/>
              <a:t>The café web application originally used the MariaDB that is installed on the EC2 instance. However, in the course of the lab, you create an RDS MariaDB instance, dump the data out of the database on the EC2 instance, and migrate the data into the RDS database.  </a:t>
            </a:r>
          </a:p>
          <a:p>
            <a:endParaRPr lang="en-US" dirty="0"/>
          </a:p>
          <a:p>
            <a:r>
              <a:rPr lang="en-US" dirty="0"/>
              <a:t>To accomplish the migration, you connect to the EC2 instance by using the AWS Systems Manager Session Manager, which provides terminal access through a web browser. You use a MySQL client that is installed on the EC2 instance to connect to both databases, as needed, during the migration. Database credentials and database connection information are stored in the AWS Systems Manager Parameter Store. Thus, an IAM role is attached to the EC2 instance to allow the web application to read data out of the Parameter Store.</a:t>
            </a:r>
            <a:endParaRPr lang="en-US" sz="1100" dirty="0"/>
          </a:p>
        </p:txBody>
      </p:sp>
    </p:spTree>
    <p:extLst>
      <p:ext uri="{BB962C8B-B14F-4D97-AF65-F5344CB8AC3E}">
        <p14:creationId xmlns:p14="http://schemas.microsoft.com/office/powerpoint/2010/main" val="403821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challenge lab.</a:t>
            </a:r>
          </a:p>
          <a:p>
            <a:endParaRPr lang="en-US" dirty="0"/>
          </a:p>
        </p:txBody>
      </p:sp>
    </p:spTree>
    <p:extLst>
      <p:ext uri="{BB962C8B-B14F-4D97-AF65-F5344CB8AC3E}">
        <p14:creationId xmlns:p14="http://schemas.microsoft.com/office/powerpoint/2010/main" val="1405219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educator might now choose to lead a conversation about the key takeaways from the challenge lab after you have completed it. </a:t>
            </a:r>
          </a:p>
        </p:txBody>
      </p:sp>
    </p:spTree>
    <p:extLst>
      <p:ext uri="{BB962C8B-B14F-4D97-AF65-F5344CB8AC3E}">
        <p14:creationId xmlns:p14="http://schemas.microsoft.com/office/powerpoint/2010/main" val="2027965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lvl="0" indent="-171450">
              <a:buFont typeface="Arial" panose="020B0604020202020204" pitchFamily="34" charset="0"/>
              <a:buChar char="•"/>
            </a:pPr>
            <a:r>
              <a:rPr lang="en-US" sz="1100" dirty="0"/>
              <a:t>Compare database types</a:t>
            </a:r>
          </a:p>
          <a:p>
            <a:pPr marL="171450" lvl="0" indent="-171450">
              <a:buFont typeface="Arial" panose="020B0604020202020204" pitchFamily="34" charset="0"/>
              <a:buChar char="•"/>
            </a:pPr>
            <a:r>
              <a:rPr lang="en-US" sz="1100" dirty="0"/>
              <a:t>Differentiate between managed versus unmanaged services</a:t>
            </a:r>
          </a:p>
          <a:p>
            <a:pPr marL="171450" lvl="0" indent="-171450">
              <a:buFont typeface="Arial" panose="020B0604020202020204" pitchFamily="34" charset="0"/>
              <a:buChar char="•"/>
            </a:pPr>
            <a:r>
              <a:rPr lang="en-US" sz="1100" dirty="0"/>
              <a:t>Explain when to use Amazon Relational Database Service (Amazon RDS)</a:t>
            </a:r>
          </a:p>
          <a:p>
            <a:pPr marL="171450" lvl="0" indent="-171450">
              <a:buFont typeface="Arial" panose="020B0604020202020204" pitchFamily="34" charset="0"/>
              <a:buChar char="•"/>
            </a:pPr>
            <a:r>
              <a:rPr lang="en-US" sz="1100" dirty="0"/>
              <a:t>Explain when to use Amazon DynamoDB</a:t>
            </a:r>
          </a:p>
          <a:p>
            <a:pPr marL="171450" lvl="0" indent="-171450">
              <a:buFont typeface="Arial" panose="020B0604020202020204" pitchFamily="34" charset="0"/>
              <a:buChar char="•"/>
            </a:pPr>
            <a:r>
              <a:rPr lang="en-US" sz="1100" dirty="0"/>
              <a:t>Describe available database security controls</a:t>
            </a:r>
          </a:p>
          <a:p>
            <a:pPr marL="171450" lvl="0" indent="-171450">
              <a:buFont typeface="Arial" panose="020B0604020202020204" pitchFamily="34" charset="0"/>
              <a:buChar char="•"/>
            </a:pPr>
            <a:r>
              <a:rPr lang="en-US" sz="1100" dirty="0"/>
              <a:t>Describe how to migrate data into Amazon Web Services (AWS) databases</a:t>
            </a:r>
          </a:p>
          <a:p>
            <a:pPr marL="171450" lvl="0" indent="-171450">
              <a:buFont typeface="Arial" panose="020B0604020202020204" pitchFamily="34" charset="0"/>
              <a:buChar char="•"/>
            </a:pPr>
            <a:r>
              <a:rPr lang="en-US" sz="1100" dirty="0"/>
              <a:t>Deploy a database server</a:t>
            </a:r>
          </a:p>
        </p:txBody>
      </p:sp>
    </p:spTree>
    <p:extLst>
      <p:ext uri="{BB962C8B-B14F-4D97-AF65-F5344CB8AC3E}">
        <p14:creationId xmlns:p14="http://schemas.microsoft.com/office/powerpoint/2010/main" val="71854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94094"/>
          </a:xfrm>
        </p:spPr>
        <p:txBody>
          <a:bodyPr/>
          <a:lstStyle/>
          <a:p>
            <a:r>
              <a:rPr lang="en-US" dirty="0"/>
              <a:t>Ever since the cafe added the ability to place online orders to their website, the café staff have noticed that business has increased. In addition, they discovered that the order history that’s stored in the database—which they installed on the same EC2 instance where the web server is running—provides valuable business information. Martha uses it for accounting purposes, and Frank looks at it occasionally to get an idea of how many of each dessert type he should bake. </a:t>
            </a:r>
            <a:br>
              <a:rPr lang="en-US" dirty="0"/>
            </a:br>
            <a:br>
              <a:rPr lang="en-US" dirty="0"/>
            </a:br>
            <a:r>
              <a:rPr lang="en-US" dirty="0"/>
              <a:t>However, </a:t>
            </a:r>
            <a:r>
              <a:rPr lang="en-US" sz="1100" b="0" i="0" u="none" strike="noStrike" kern="1200" dirty="0">
                <a:solidFill>
                  <a:schemeClr val="tx1"/>
                </a:solidFill>
                <a:effectLst/>
                <a:latin typeface="+mn-lt"/>
                <a:ea typeface="+mn-ea"/>
                <a:cs typeface="+mn-cs"/>
              </a:rPr>
              <a:t>Sofía</a:t>
            </a:r>
            <a:r>
              <a:rPr lang="en-US" dirty="0"/>
              <a:t> has some concerns. The database needs to be upgraded and patched, and she doesn’t always have time to do these tasks on a regular basis. Also, administering the database is a specialized skill, and training others to do it isn’t something she wants to spend time on. Meanwhile, she is also concerned that the cafe isn’t doing data backups as often as they should. </a:t>
            </a:r>
            <a:br>
              <a:rPr lang="en-US" dirty="0"/>
            </a:br>
            <a:br>
              <a:rPr lang="en-US" dirty="0"/>
            </a:br>
            <a:r>
              <a:rPr lang="en-US" dirty="0"/>
              <a:t>The café staff wants to reduce the labor costs associated with the technical learning investment that’s needed to manage the database themselves. Thus, they decided that they need to use a managed database solution. Ideally, they will find one that provides essential features, such as durability, scalability, and high performance. </a:t>
            </a:r>
            <a:br>
              <a:rPr lang="en-US" dirty="0"/>
            </a:br>
            <a:br>
              <a:rPr lang="en-US" dirty="0"/>
            </a:br>
            <a:r>
              <a:rPr lang="en-US" dirty="0"/>
              <a:t>Throughout this module, you will learn details about the different database services that AWS provides, and the capabilities that are provided by these different services. With this understanding of the available options, you should be able to choose a database solution that can successfully meet these new business requirements.</a:t>
            </a:r>
            <a:br>
              <a:rPr lang="en-US" dirty="0"/>
            </a:br>
            <a:endParaRPr lang="en-US" dirty="0"/>
          </a:p>
        </p:txBody>
      </p:sp>
    </p:spTree>
    <p:extLst>
      <p:ext uri="{BB962C8B-B14F-4D97-AF65-F5344CB8AC3E}">
        <p14:creationId xmlns:p14="http://schemas.microsoft.com/office/powerpoint/2010/main" val="33415644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the answer</a:t>
            </a:r>
            <a:r>
              <a:rPr lang="en-US" baseline="0" dirty="0"/>
              <a:t> choices and rule them out based on the keywords that were previously highlighted.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correct answer is C</a:t>
            </a:r>
            <a:r>
              <a:rPr lang="en-US" b="0" dirty="0"/>
              <a:t>.</a:t>
            </a:r>
            <a:r>
              <a:rPr lang="en-US" b="1" dirty="0"/>
              <a:t> </a:t>
            </a:r>
            <a:r>
              <a:rPr lang="en-US" dirty="0"/>
              <a:t>Amazon Aurora is a relational database that will automatically scale to accommodate data growth. Amazon Redshift does not support read replicas and will not automatically scale. DynamoDB is a NoSQL service, not a relational database. Amazon S3 is object storage, not a relational database. </a:t>
            </a:r>
          </a:p>
          <a:p>
            <a:endParaRPr lang="en-US" sz="1000" dirty="0"/>
          </a:p>
        </p:txBody>
      </p:sp>
    </p:spTree>
    <p:extLst>
      <p:ext uri="{BB962C8B-B14F-4D97-AF65-F5344CB8AC3E}">
        <p14:creationId xmlns:p14="http://schemas.microsoft.com/office/powerpoint/2010/main" val="3458878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Clr>
                <a:schemeClr val="tx1"/>
              </a:buClr>
              <a:buFont typeface="Arial" panose="020B0604020202020204" pitchFamily="34" charset="0"/>
              <a:buChar char="•"/>
            </a:pPr>
            <a:r>
              <a:rPr lang="en-US" sz="1100" u="sng" dirty="0">
                <a:hlinkClick r:id="rId3"/>
              </a:rPr>
              <a:t>AWS Databases – Resource page </a:t>
            </a:r>
          </a:p>
          <a:p>
            <a:pPr marL="171450" indent="-171450">
              <a:buClr>
                <a:schemeClr val="tx1"/>
              </a:buClr>
              <a:buFont typeface="Arial" panose="020B0604020202020204" pitchFamily="34" charset="0"/>
              <a:buChar char="•"/>
            </a:pPr>
            <a:r>
              <a:rPr lang="en-US" sz="1100" u="sng" dirty="0">
                <a:hlinkClick r:id="rId3"/>
              </a:rPr>
              <a:t>Amazon RDS Getting Started Guide</a:t>
            </a:r>
            <a:endParaRPr lang="en-US" sz="1100" u="sng" dirty="0"/>
          </a:p>
          <a:p>
            <a:pPr marL="171450" indent="-171450">
              <a:buClr>
                <a:schemeClr val="tx1"/>
              </a:buClr>
              <a:buFont typeface="Arial" panose="020B0604020202020204" pitchFamily="34" charset="0"/>
              <a:buChar char="•"/>
            </a:pPr>
            <a:r>
              <a:rPr lang="en-US" sz="1100" dirty="0">
                <a:latin typeface="+mn-lt"/>
                <a:hlinkClick r:id="rId4"/>
              </a:rPr>
              <a:t>Best Practices for Amazon RDS</a:t>
            </a:r>
            <a:endParaRPr lang="en-US" sz="1100" dirty="0">
              <a:latin typeface="+mn-lt"/>
            </a:endParaRPr>
          </a:p>
          <a:p>
            <a:pPr marL="171450" indent="-171450">
              <a:buClr>
                <a:schemeClr val="tx1"/>
              </a:buClr>
              <a:buFont typeface="Arial" panose="020B0604020202020204" pitchFamily="34" charset="0"/>
              <a:buChar char="•"/>
            </a:pPr>
            <a:r>
              <a:rPr lang="en-US" sz="1100" dirty="0">
                <a:latin typeface="+mn-lt"/>
                <a:hlinkClick r:id="rId5"/>
              </a:rPr>
              <a:t>Amazon RDS FAQs</a:t>
            </a:r>
            <a:endParaRPr lang="en-US" sz="1100" dirty="0">
              <a:latin typeface="+mn-lt"/>
            </a:endParaRPr>
          </a:p>
          <a:p>
            <a:pPr marL="171450" indent="-171450">
              <a:buClr>
                <a:schemeClr val="tx1"/>
              </a:buClr>
              <a:buFont typeface="Arial" panose="020B0604020202020204" pitchFamily="34" charset="0"/>
              <a:buChar char="•"/>
            </a:pPr>
            <a:r>
              <a:rPr lang="en-US" sz="1100" dirty="0">
                <a:latin typeface="+mn-lt"/>
                <a:hlinkClick r:id="rId6"/>
              </a:rPr>
              <a:t>Amazon DynamoDB Developer Guide</a:t>
            </a:r>
            <a:endParaRPr lang="en-US" sz="1100" dirty="0">
              <a:latin typeface="+mn-lt"/>
            </a:endParaRPr>
          </a:p>
          <a:p>
            <a:pPr marL="171450" indent="-171450">
              <a:buClr>
                <a:schemeClr val="tx1"/>
              </a:buClr>
              <a:buFont typeface="Arial" panose="020B0604020202020204" pitchFamily="34" charset="0"/>
              <a:buChar char="•"/>
            </a:pPr>
            <a:r>
              <a:rPr lang="en-US" sz="1100" dirty="0">
                <a:latin typeface="+mn-lt"/>
                <a:hlinkClick r:id="rId7"/>
              </a:rPr>
              <a:t>Amazon DynamoDB FAQs</a:t>
            </a:r>
            <a:endParaRPr lang="en-US" sz="1100" dirty="0">
              <a:latin typeface="+mn-lt"/>
            </a:endParaRPr>
          </a:p>
        </p:txBody>
      </p:sp>
    </p:spTree>
    <p:extLst>
      <p:ext uri="{BB962C8B-B14F-4D97-AF65-F5344CB8AC3E}">
        <p14:creationId xmlns:p14="http://schemas.microsoft.com/office/powerpoint/2010/main" val="4243823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Database layer considerations.</a:t>
            </a:r>
          </a:p>
        </p:txBody>
      </p:sp>
    </p:spTree>
    <p:extLst>
      <p:ext uri="{BB962C8B-B14F-4D97-AF65-F5344CB8AC3E}">
        <p14:creationId xmlns:p14="http://schemas.microsoft.com/office/powerpoint/2010/main" val="264001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27450"/>
          </a:xfrm>
        </p:spPr>
        <p:txBody>
          <a:bodyPr/>
          <a:lstStyle/>
          <a:p>
            <a:r>
              <a:rPr lang="en-US" kern="1200" dirty="0">
                <a:solidFill>
                  <a:schemeClr val="tx1"/>
                </a:solidFill>
                <a:effectLst/>
                <a:latin typeface="Calibri" panose="020F0502020204030204" pitchFamily="34" charset="0"/>
                <a:ea typeface="+mn-ea"/>
                <a:cs typeface="+mn-cs"/>
              </a:rPr>
              <a:t>As an architect, you will often need to choose between different database types when you consider which type will best handle a particular workload. Before you choose a database, there are some key considerations that should inform your decision-making process.</a:t>
            </a:r>
          </a:p>
          <a:p>
            <a:endParaRPr lang="en-US" dirty="0">
              <a:latin typeface="Calibri" panose="020F0502020204030204" pitchFamily="34" charset="0"/>
            </a:endParaRPr>
          </a:p>
          <a:p>
            <a:r>
              <a:rPr lang="en-US" kern="1200" dirty="0">
                <a:solidFill>
                  <a:schemeClr val="tx1"/>
                </a:solidFill>
                <a:effectLst/>
                <a:latin typeface="Calibri" panose="020F0502020204030204" pitchFamily="34" charset="0"/>
                <a:ea typeface="+mn-ea"/>
                <a:cs typeface="+mn-cs"/>
              </a:rPr>
              <a:t>First, consider the importance </a:t>
            </a:r>
            <a:r>
              <a:rPr lang="en-US" dirty="0">
                <a:latin typeface="Calibri" panose="020F0502020204030204" pitchFamily="34" charset="0"/>
              </a:rPr>
              <a:t>of </a:t>
            </a:r>
            <a:r>
              <a:rPr lang="en-US" b="0" i="1" dirty="0">
                <a:latin typeface="Calibri" panose="020F0502020204030204" pitchFamily="34" charset="0"/>
              </a:rPr>
              <a:t>scalability</a:t>
            </a:r>
            <a:r>
              <a:rPr lang="en-US" dirty="0">
                <a:latin typeface="Calibri" panose="020F0502020204030204" pitchFamily="34" charset="0"/>
              </a:rPr>
              <a:t>. With traditional on-premises databases, scaling up capacity can be a difficult task even for experienced database administrators. It can take hours, days, or weeks. The impact to database performance while it scales up can be unpredictable, and might require downtime. However, the importance of a properly scaled database cannot be overstated. If you underprovision your database, your applications might stop working. However, if you overprovision your database, you increase your </a:t>
            </a:r>
            <a:r>
              <a:rPr lang="en-US">
                <a:latin typeface="Calibri" panose="020F0502020204030204" pitchFamily="34" charset="0"/>
              </a:rPr>
              <a:t>upfront costs by </a:t>
            </a:r>
            <a:r>
              <a:rPr lang="en-US" dirty="0">
                <a:latin typeface="Calibri" panose="020F0502020204030204" pitchFamily="34" charset="0"/>
              </a:rPr>
              <a:t>procuring resources that you do not need, which violates the cost-optimization principle of the AWS Well-Architected Framework. </a:t>
            </a:r>
          </a:p>
          <a:p>
            <a:endParaRPr lang="en-US" dirty="0">
              <a:latin typeface="Calibri" panose="020F0502020204030204" pitchFamily="34" charset="0"/>
            </a:endParaRPr>
          </a:p>
          <a:p>
            <a:r>
              <a:rPr lang="en-US" dirty="0"/>
              <a:t>Ideally, you would choose a database solution that has the resources to handle the needed </a:t>
            </a:r>
            <a:r>
              <a:rPr lang="en-US" b="0" i="1" dirty="0"/>
              <a:t>throughput</a:t>
            </a:r>
            <a:r>
              <a:rPr lang="en-US" dirty="0"/>
              <a:t> at launch, and that can also be easily </a:t>
            </a:r>
            <a:r>
              <a:rPr lang="en-US" b="0" i="1" dirty="0"/>
              <a:t>scaled</a:t>
            </a:r>
            <a:r>
              <a:rPr lang="en-US" b="1" dirty="0"/>
              <a:t> </a:t>
            </a:r>
            <a:r>
              <a:rPr lang="en-US" dirty="0"/>
              <a:t>up</a:t>
            </a:r>
            <a:r>
              <a:rPr lang="en-US" b="1" dirty="0"/>
              <a:t> </a:t>
            </a:r>
            <a:r>
              <a:rPr lang="en-US" dirty="0"/>
              <a:t>later if your throughput needs increase. </a:t>
            </a:r>
          </a:p>
          <a:p>
            <a:endParaRPr lang="en-US" dirty="0"/>
          </a:p>
          <a:p>
            <a:r>
              <a:rPr lang="en-US" dirty="0"/>
              <a:t>Another nice-to-have capability is the ability to scale down the provisioned database capacity if your throughput requirements or database load later decrease. This enables you to immediately realize cost savings by lowering provisioned capacity. An automated scaling solution could reduce costs and labor overhead.</a:t>
            </a:r>
          </a:p>
        </p:txBody>
      </p:sp>
    </p:spTree>
    <p:extLst>
      <p:ext uri="{BB962C8B-B14F-4D97-AF65-F5344CB8AC3E}">
        <p14:creationId xmlns:p14="http://schemas.microsoft.com/office/powerpoint/2010/main" val="2409744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Second, when you must choose a database to handle a certain type of workload, consider the storage requirements of your workload.</a:t>
            </a:r>
          </a:p>
          <a:p>
            <a:endParaRPr lang="en-US" kern="1200" dirty="0">
              <a:solidFill>
                <a:schemeClr val="tx1"/>
              </a:solidFill>
              <a:effectLst/>
              <a:latin typeface="Calibri" panose="020F0502020204030204" pitchFamily="34" charset="0"/>
              <a:ea typeface="+mn-ea"/>
              <a:cs typeface="+mn-cs"/>
            </a:endParaRPr>
          </a:p>
          <a:p>
            <a:r>
              <a:rPr lang="en-US" dirty="0">
                <a:latin typeface="Calibri" panose="020F0502020204030204" pitchFamily="34" charset="0"/>
              </a:rPr>
              <a:t>How large must the database be to handle your data requirements? Does it need to store gigabytes? Terabytes? Petabytes?</a:t>
            </a:r>
          </a:p>
          <a:p>
            <a:endParaRPr lang="en-US" kern="1200" dirty="0">
              <a:solidFill>
                <a:schemeClr val="tx1"/>
              </a:solidFill>
              <a:effectLst/>
              <a:latin typeface="Calibri" panose="020F0502020204030204" pitchFamily="34" charset="0"/>
              <a:ea typeface="+mn-ea"/>
              <a:cs typeface="+mn-cs"/>
            </a:endParaRPr>
          </a:p>
          <a:p>
            <a:r>
              <a:rPr lang="en-US" dirty="0">
                <a:latin typeface="Calibri" panose="020F0502020204030204" pitchFamily="34" charset="0"/>
              </a:rPr>
              <a:t>Different database architectures support different maximum data capacities. Some database designs are ideal for traditional applications, while others are ideal for caching or session management. Still others are ideal for Internet of Things (IoT) or big data applications. </a:t>
            </a:r>
          </a:p>
          <a:p>
            <a:endParaRPr lang="en-US" dirty="0">
              <a:latin typeface="Calibri" panose="020F0502020204030204" pitchFamily="34" charset="0"/>
            </a:endParaRPr>
          </a:p>
          <a:p>
            <a:r>
              <a:rPr lang="en-US" dirty="0">
                <a:latin typeface="Calibri" panose="020F0502020204030204" pitchFamily="34" charset="0"/>
              </a:rPr>
              <a:t>Understanding your total storage requirements is essential for choosing a database. </a:t>
            </a:r>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2162939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Review-4-Icon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5"/>
            <a:ext cx="4268647" cy="3163824"/>
          </a:xfrm>
          <a:prstGeom prst="rect">
            <a:avLst/>
          </a:prstGeom>
        </p:spPr>
        <p:txBody>
          <a:bodyPr anchor="t"/>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86392" y="2729770"/>
            <a:ext cx="2443207" cy="568231"/>
          </a:xfrm>
          <a:prstGeom prst="rect">
            <a:avLst/>
          </a:prstGeom>
        </p:spPr>
        <p:txBody>
          <a:bodyPr>
            <a:noAutofit/>
          </a:bodyPr>
          <a:lstStyle>
            <a:lvl1pPr marL="0" indent="0" algn="ctr">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840052" y="365126"/>
            <a:ext cx="1910948" cy="449072"/>
          </a:xfrm>
          <a:prstGeom prst="rect">
            <a:avLst/>
          </a:prstGeom>
        </p:spPr>
      </p:pic>
      <p:sp>
        <p:nvSpPr>
          <p:cNvPr id="10" name="Content Placeholder 2">
            <a:extLst>
              <a:ext uri="{FF2B5EF4-FFF2-40B4-BE49-F238E27FC236}">
                <a16:creationId xmlns:a16="http://schemas.microsoft.com/office/drawing/2014/main" id="{0EB2737B-E9EB-5940-81B3-90715BFD4CAC}"/>
              </a:ext>
            </a:extLst>
          </p:cNvPr>
          <p:cNvSpPr>
            <a:spLocks noGrp="1"/>
          </p:cNvSpPr>
          <p:nvPr>
            <p:ph idx="17"/>
          </p:nvPr>
        </p:nvSpPr>
        <p:spPr>
          <a:xfrm>
            <a:off x="9117940" y="2729770"/>
            <a:ext cx="2443207" cy="568231"/>
          </a:xfrm>
          <a:prstGeom prst="rect">
            <a:avLst/>
          </a:prstGeom>
        </p:spPr>
        <p:txBody>
          <a:bodyPr>
            <a:noAutofit/>
          </a:bodyPr>
          <a:lstStyle>
            <a:lvl1pPr marL="0" indent="0" algn="ctr">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11" name="Content Placeholder 2">
            <a:extLst>
              <a:ext uri="{FF2B5EF4-FFF2-40B4-BE49-F238E27FC236}">
                <a16:creationId xmlns:a16="http://schemas.microsoft.com/office/drawing/2014/main" id="{0EB2737B-E9EB-5940-81B3-90715BFD4CAC}"/>
              </a:ext>
            </a:extLst>
          </p:cNvPr>
          <p:cNvSpPr>
            <a:spLocks noGrp="1"/>
          </p:cNvSpPr>
          <p:nvPr>
            <p:ph idx="18"/>
          </p:nvPr>
        </p:nvSpPr>
        <p:spPr>
          <a:xfrm>
            <a:off x="5786392" y="5268809"/>
            <a:ext cx="2443207" cy="568231"/>
          </a:xfrm>
          <a:prstGeom prst="rect">
            <a:avLst/>
          </a:prstGeom>
        </p:spPr>
        <p:txBody>
          <a:bodyPr>
            <a:noAutofit/>
          </a:bodyPr>
          <a:lstStyle>
            <a:lvl1pPr marL="0" indent="0" algn="ctr">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14" name="Content Placeholder 2">
            <a:extLst>
              <a:ext uri="{FF2B5EF4-FFF2-40B4-BE49-F238E27FC236}">
                <a16:creationId xmlns:a16="http://schemas.microsoft.com/office/drawing/2014/main" id="{0EB2737B-E9EB-5940-81B3-90715BFD4CAC}"/>
              </a:ext>
            </a:extLst>
          </p:cNvPr>
          <p:cNvSpPr>
            <a:spLocks noGrp="1"/>
          </p:cNvSpPr>
          <p:nvPr>
            <p:ph idx="19"/>
          </p:nvPr>
        </p:nvSpPr>
        <p:spPr>
          <a:xfrm>
            <a:off x="9117940" y="5268809"/>
            <a:ext cx="2443207" cy="568231"/>
          </a:xfrm>
          <a:prstGeom prst="rect">
            <a:avLst/>
          </a:prstGeom>
        </p:spPr>
        <p:txBody>
          <a:bodyPr>
            <a:noAutofit/>
          </a:bodyPr>
          <a:lstStyle>
            <a:lvl1pPr marL="0" indent="0" algn="ctr">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6" name="Picture Placeholder 5"/>
          <p:cNvSpPr>
            <a:spLocks noGrp="1"/>
          </p:cNvSpPr>
          <p:nvPr>
            <p:ph type="pic" sz="quarter" idx="20"/>
          </p:nvPr>
        </p:nvSpPr>
        <p:spPr>
          <a:xfrm>
            <a:off x="6207895" y="3662020"/>
            <a:ext cx="1600200" cy="1600200"/>
          </a:xfrm>
        </p:spPr>
        <p:txBody>
          <a:bodyPr>
            <a:normAutofit/>
          </a:bodyPr>
          <a:lstStyle>
            <a:lvl1pPr marL="0" indent="0" algn="ctr">
              <a:buNone/>
              <a:defRPr sz="1800"/>
            </a:lvl1pPr>
          </a:lstStyle>
          <a:p>
            <a:endParaRPr lang="en-US" dirty="0"/>
          </a:p>
        </p:txBody>
      </p:sp>
      <p:sp>
        <p:nvSpPr>
          <p:cNvPr id="15" name="Picture Placeholder 5"/>
          <p:cNvSpPr>
            <a:spLocks noGrp="1"/>
          </p:cNvSpPr>
          <p:nvPr>
            <p:ph type="pic" sz="quarter" idx="21"/>
          </p:nvPr>
        </p:nvSpPr>
        <p:spPr>
          <a:xfrm>
            <a:off x="9539443" y="3662020"/>
            <a:ext cx="1600200" cy="1600200"/>
          </a:xfrm>
        </p:spPr>
        <p:txBody>
          <a:bodyPr>
            <a:normAutofit/>
          </a:bodyPr>
          <a:lstStyle>
            <a:lvl1pPr marL="0" indent="0" algn="ctr">
              <a:buNone/>
              <a:defRPr sz="1800"/>
            </a:lvl1pPr>
          </a:lstStyle>
          <a:p>
            <a:endParaRPr lang="en-US" dirty="0"/>
          </a:p>
        </p:txBody>
      </p:sp>
      <p:sp>
        <p:nvSpPr>
          <p:cNvPr id="16" name="Picture Placeholder 5"/>
          <p:cNvSpPr>
            <a:spLocks noGrp="1"/>
          </p:cNvSpPr>
          <p:nvPr>
            <p:ph type="pic" sz="quarter" idx="22"/>
          </p:nvPr>
        </p:nvSpPr>
        <p:spPr>
          <a:xfrm>
            <a:off x="9539443" y="1129570"/>
            <a:ext cx="1600200" cy="1600200"/>
          </a:xfrm>
        </p:spPr>
        <p:txBody>
          <a:bodyPr>
            <a:normAutofit/>
          </a:bodyPr>
          <a:lstStyle>
            <a:lvl1pPr marL="0" indent="0" algn="ctr">
              <a:buNone/>
              <a:defRPr sz="1800"/>
            </a:lvl1pPr>
          </a:lstStyle>
          <a:p>
            <a:endParaRPr lang="en-US" dirty="0"/>
          </a:p>
        </p:txBody>
      </p:sp>
      <p:sp>
        <p:nvSpPr>
          <p:cNvPr id="17" name="Picture Placeholder 5"/>
          <p:cNvSpPr>
            <a:spLocks noGrp="1"/>
          </p:cNvSpPr>
          <p:nvPr>
            <p:ph type="pic" sz="quarter" idx="23"/>
          </p:nvPr>
        </p:nvSpPr>
        <p:spPr>
          <a:xfrm>
            <a:off x="6207895" y="1129570"/>
            <a:ext cx="1600200" cy="1600200"/>
          </a:xfrm>
        </p:spPr>
        <p:txBody>
          <a:bodyPr>
            <a:normAutofit/>
          </a:bodyPr>
          <a:lstStyle>
            <a:lvl1pPr marL="0" indent="0" algn="ctr">
              <a:buNone/>
              <a:defRPr sz="1800"/>
            </a:lvl1pPr>
          </a:lstStyle>
          <a:p>
            <a:endParaRPr lang="en-US" dirty="0"/>
          </a:p>
        </p:txBody>
      </p:sp>
    </p:spTree>
    <p:custDataLst>
      <p:tags r:id="rId1"/>
    </p:custDataLst>
    <p:extLst>
      <p:ext uri="{BB962C8B-B14F-4D97-AF65-F5344CB8AC3E}">
        <p14:creationId xmlns:p14="http://schemas.microsoft.com/office/powerpoint/2010/main" val="3257306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Pic-Heading-Subheading&amp;Tex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2" name="Footer Placeholder 1"/>
          <p:cNvSpPr>
            <a:spLocks noGrp="1"/>
          </p:cNvSpPr>
          <p:nvPr>
            <p:ph type="ftr" sz="quarter" idx="15"/>
          </p:nvPr>
        </p:nvSpPr>
        <p:spPr/>
        <p:txBody>
          <a:bodyPr/>
          <a:lstStyle/>
          <a:p>
            <a:r>
              <a:rPr lang="en-US" dirty="0"/>
              <a:t>© 2020, Amazon Web Services, Inc. or its Affiliates. All rights reserved.</a:t>
            </a:r>
          </a:p>
        </p:txBody>
      </p:sp>
      <p:sp>
        <p:nvSpPr>
          <p:cNvPr id="12" name="Text Placeholder 11"/>
          <p:cNvSpPr>
            <a:spLocks noGrp="1"/>
          </p:cNvSpPr>
          <p:nvPr>
            <p:ph type="body" sz="quarter" idx="25"/>
          </p:nvPr>
        </p:nvSpPr>
        <p:spPr>
          <a:xfrm>
            <a:off x="304800" y="1331913"/>
            <a:ext cx="11518900" cy="966787"/>
          </a:xfrm>
        </p:spPr>
        <p:txBody>
          <a:bodyPr anchor="ctr"/>
          <a:lstStyle>
            <a:lvl1pPr marL="0" indent="0" algn="ctr">
              <a:buNone/>
              <a:defRPr>
                <a:solidFill>
                  <a:schemeClr val="accent5"/>
                </a:solidFill>
              </a:defRPr>
            </a:lvl1pPr>
          </a:lstStyle>
          <a:p>
            <a:pPr lvl="0"/>
            <a:r>
              <a:rPr lang="en-US" dirty="0"/>
              <a:t>Edit Master text styles</a:t>
            </a:r>
          </a:p>
        </p:txBody>
      </p:sp>
      <p:sp>
        <p:nvSpPr>
          <p:cNvPr id="25" name="Text Placeholder 4"/>
          <p:cNvSpPr>
            <a:spLocks noGrp="1"/>
          </p:cNvSpPr>
          <p:nvPr>
            <p:ph type="body" sz="quarter" idx="29"/>
          </p:nvPr>
        </p:nvSpPr>
        <p:spPr>
          <a:xfrm>
            <a:off x="9080574" y="5013683"/>
            <a:ext cx="2743200" cy="1225551"/>
          </a:xfrm>
        </p:spPr>
        <p:txBody>
          <a:bodyPr anchor="t">
            <a:noAutofit/>
          </a:bodyPr>
          <a:lstStyle>
            <a:lvl1pPr marL="0" indent="0" algn="ctr">
              <a:buNone/>
              <a:defRPr sz="2000" b="0"/>
            </a:lvl1pPr>
          </a:lstStyle>
          <a:p>
            <a:pPr lvl="0"/>
            <a:r>
              <a:rPr lang="en-US" dirty="0"/>
              <a:t>Edit Master text styles</a:t>
            </a:r>
          </a:p>
        </p:txBody>
      </p:sp>
      <p:sp>
        <p:nvSpPr>
          <p:cNvPr id="4" name="Picture Placeholder 3"/>
          <p:cNvSpPr>
            <a:spLocks noGrp="1"/>
          </p:cNvSpPr>
          <p:nvPr>
            <p:ph type="pic" sz="quarter" idx="16"/>
          </p:nvPr>
        </p:nvSpPr>
        <p:spPr>
          <a:xfrm>
            <a:off x="686886" y="2434058"/>
            <a:ext cx="2103120" cy="2103120"/>
          </a:xfrm>
        </p:spPr>
        <p:txBody>
          <a:bodyPr>
            <a:normAutofit/>
          </a:bodyPr>
          <a:lstStyle>
            <a:lvl1pPr marL="0" indent="0" algn="ctr">
              <a:buNone/>
              <a:defRPr sz="2400"/>
            </a:lvl1pPr>
          </a:lstStyle>
          <a:p>
            <a:endParaRPr lang="en-US" dirty="0"/>
          </a:p>
        </p:txBody>
      </p:sp>
      <p:sp>
        <p:nvSpPr>
          <p:cNvPr id="8" name="Picture Placeholder 7"/>
          <p:cNvSpPr>
            <a:spLocks noGrp="1"/>
          </p:cNvSpPr>
          <p:nvPr>
            <p:ph type="pic" sz="quarter" idx="18"/>
          </p:nvPr>
        </p:nvSpPr>
        <p:spPr>
          <a:xfrm>
            <a:off x="9400614" y="2434058"/>
            <a:ext cx="2103120" cy="2103120"/>
          </a:xfrm>
        </p:spPr>
        <p:txBody>
          <a:bodyPr>
            <a:normAutofit/>
          </a:bodyPr>
          <a:lstStyle>
            <a:lvl1pPr marL="0" indent="0" algn="ctr">
              <a:buNone/>
              <a:defRPr sz="2400"/>
            </a:lvl1pPr>
          </a:lstStyle>
          <a:p>
            <a:endParaRPr lang="en-US" dirty="0"/>
          </a:p>
        </p:txBody>
      </p:sp>
      <p:sp>
        <p:nvSpPr>
          <p:cNvPr id="21" name="Text Placeholder 4"/>
          <p:cNvSpPr>
            <a:spLocks noGrp="1"/>
          </p:cNvSpPr>
          <p:nvPr>
            <p:ph type="body" sz="quarter" idx="24"/>
          </p:nvPr>
        </p:nvSpPr>
        <p:spPr>
          <a:xfrm>
            <a:off x="9080574" y="4564421"/>
            <a:ext cx="2743200" cy="449262"/>
          </a:xfrm>
        </p:spPr>
        <p:txBody>
          <a:bodyPr anchor="ctr">
            <a:noAutofit/>
          </a:bodyPr>
          <a:lstStyle>
            <a:lvl1pPr marL="0" indent="0" algn="ctr">
              <a:buNone/>
              <a:defRPr sz="2000" b="1"/>
            </a:lvl1pPr>
          </a:lstStyle>
          <a:p>
            <a:pPr lvl="0"/>
            <a:r>
              <a:rPr lang="en-US" dirty="0"/>
              <a:t>Edit Master text styles</a:t>
            </a:r>
          </a:p>
        </p:txBody>
      </p:sp>
      <p:sp>
        <p:nvSpPr>
          <p:cNvPr id="24" name="Text Placeholder 4"/>
          <p:cNvSpPr>
            <a:spLocks noGrp="1"/>
          </p:cNvSpPr>
          <p:nvPr>
            <p:ph type="body" sz="quarter" idx="28"/>
          </p:nvPr>
        </p:nvSpPr>
        <p:spPr>
          <a:xfrm>
            <a:off x="366846" y="5013683"/>
            <a:ext cx="2743200" cy="1225551"/>
          </a:xfrm>
        </p:spPr>
        <p:txBody>
          <a:bodyPr anchor="t">
            <a:noAutofit/>
          </a:bodyPr>
          <a:lstStyle>
            <a:lvl1pPr marL="0" indent="0" algn="ctr">
              <a:buNone/>
              <a:defRPr sz="2000" b="0"/>
            </a:lvl1pPr>
          </a:lstStyle>
          <a:p>
            <a:pPr lvl="0"/>
            <a:r>
              <a:rPr lang="en-US" dirty="0"/>
              <a:t>Edit Master text styles</a:t>
            </a:r>
          </a:p>
        </p:txBody>
      </p:sp>
      <p:sp>
        <p:nvSpPr>
          <p:cNvPr id="5" name="Text Placeholder 4"/>
          <p:cNvSpPr>
            <a:spLocks noGrp="1"/>
          </p:cNvSpPr>
          <p:nvPr>
            <p:ph type="body" sz="quarter" idx="21"/>
          </p:nvPr>
        </p:nvSpPr>
        <p:spPr>
          <a:xfrm>
            <a:off x="366846" y="4564421"/>
            <a:ext cx="2743200" cy="449262"/>
          </a:xfrm>
        </p:spPr>
        <p:txBody>
          <a:bodyPr anchor="ctr">
            <a:noAutofit/>
          </a:bodyPr>
          <a:lstStyle>
            <a:lvl1pPr marL="0" indent="0" algn="ctr">
              <a:buNone/>
              <a:defRPr sz="2000" b="1"/>
            </a:lvl1pPr>
          </a:lstStyle>
          <a:p>
            <a:pPr lvl="0"/>
            <a:r>
              <a:rPr lang="en-US" dirty="0"/>
              <a:t>Edit Master text styles</a:t>
            </a:r>
          </a:p>
        </p:txBody>
      </p:sp>
      <p:sp>
        <p:nvSpPr>
          <p:cNvPr id="22" name="Text Placeholder 4"/>
          <p:cNvSpPr>
            <a:spLocks noGrp="1"/>
          </p:cNvSpPr>
          <p:nvPr>
            <p:ph type="body" sz="quarter" idx="26"/>
          </p:nvPr>
        </p:nvSpPr>
        <p:spPr>
          <a:xfrm>
            <a:off x="6172497" y="5013683"/>
            <a:ext cx="2743200" cy="1225551"/>
          </a:xfrm>
        </p:spPr>
        <p:txBody>
          <a:bodyPr anchor="t">
            <a:noAutofit/>
          </a:bodyPr>
          <a:lstStyle>
            <a:lvl1pPr marL="0" indent="0" algn="ctr">
              <a:buNone/>
              <a:defRPr sz="2000" b="0"/>
            </a:lvl1pPr>
          </a:lstStyle>
          <a:p>
            <a:pPr lvl="0"/>
            <a:r>
              <a:rPr lang="en-US" dirty="0"/>
              <a:t>Edit Master text styles</a:t>
            </a:r>
          </a:p>
        </p:txBody>
      </p:sp>
      <p:sp>
        <p:nvSpPr>
          <p:cNvPr id="6" name="Picture Placeholder 5"/>
          <p:cNvSpPr>
            <a:spLocks noGrp="1"/>
          </p:cNvSpPr>
          <p:nvPr>
            <p:ph type="pic" sz="quarter" idx="17"/>
          </p:nvPr>
        </p:nvSpPr>
        <p:spPr>
          <a:xfrm>
            <a:off x="6492537" y="2434058"/>
            <a:ext cx="2103120" cy="2103120"/>
          </a:xfrm>
        </p:spPr>
        <p:txBody>
          <a:bodyPr>
            <a:normAutofit/>
          </a:bodyPr>
          <a:lstStyle>
            <a:lvl1pPr marL="0" indent="0" algn="ctr">
              <a:buNone/>
              <a:defRPr sz="2400"/>
            </a:lvl1pPr>
          </a:lstStyle>
          <a:p>
            <a:endParaRPr lang="en-US" dirty="0"/>
          </a:p>
        </p:txBody>
      </p:sp>
      <p:sp>
        <p:nvSpPr>
          <p:cNvPr id="20" name="Text Placeholder 4"/>
          <p:cNvSpPr>
            <a:spLocks noGrp="1"/>
          </p:cNvSpPr>
          <p:nvPr>
            <p:ph type="body" sz="quarter" idx="23"/>
          </p:nvPr>
        </p:nvSpPr>
        <p:spPr>
          <a:xfrm>
            <a:off x="6172497" y="4564421"/>
            <a:ext cx="2743200" cy="449262"/>
          </a:xfrm>
        </p:spPr>
        <p:txBody>
          <a:bodyPr anchor="ctr">
            <a:noAutofit/>
          </a:bodyPr>
          <a:lstStyle>
            <a:lvl1pPr marL="0" indent="0" algn="ctr">
              <a:buNone/>
              <a:defRPr sz="2000" b="1"/>
            </a:lvl1pPr>
          </a:lstStyle>
          <a:p>
            <a:pPr lvl="0"/>
            <a:r>
              <a:rPr lang="en-US" dirty="0"/>
              <a:t>Edit Master text styles</a:t>
            </a:r>
          </a:p>
        </p:txBody>
      </p:sp>
      <p:sp>
        <p:nvSpPr>
          <p:cNvPr id="23" name="Text Placeholder 4"/>
          <p:cNvSpPr>
            <a:spLocks noGrp="1"/>
          </p:cNvSpPr>
          <p:nvPr>
            <p:ph type="body" sz="quarter" idx="27"/>
          </p:nvPr>
        </p:nvSpPr>
        <p:spPr>
          <a:xfrm>
            <a:off x="3302328" y="5013683"/>
            <a:ext cx="2743200" cy="1225551"/>
          </a:xfrm>
        </p:spPr>
        <p:txBody>
          <a:bodyPr anchor="t">
            <a:noAutofit/>
          </a:bodyPr>
          <a:lstStyle>
            <a:lvl1pPr marL="0" indent="0" algn="ctr">
              <a:buNone/>
              <a:defRPr sz="2000" b="0"/>
            </a:lvl1pPr>
          </a:lstStyle>
          <a:p>
            <a:pPr lvl="0"/>
            <a:r>
              <a:rPr lang="en-US" dirty="0"/>
              <a:t>Edit Master text styles</a:t>
            </a:r>
          </a:p>
        </p:txBody>
      </p:sp>
      <p:sp>
        <p:nvSpPr>
          <p:cNvPr id="14" name="Picture Placeholder 5"/>
          <p:cNvSpPr>
            <a:spLocks noGrp="1"/>
          </p:cNvSpPr>
          <p:nvPr>
            <p:ph type="pic" sz="quarter" idx="19"/>
          </p:nvPr>
        </p:nvSpPr>
        <p:spPr>
          <a:xfrm>
            <a:off x="3622368" y="2434058"/>
            <a:ext cx="2103120" cy="2103120"/>
          </a:xfrm>
        </p:spPr>
        <p:txBody>
          <a:bodyPr>
            <a:normAutofit/>
          </a:bodyPr>
          <a:lstStyle>
            <a:lvl1pPr marL="0" indent="0" algn="ctr">
              <a:buNone/>
              <a:defRPr sz="2400"/>
            </a:lvl1pPr>
          </a:lstStyle>
          <a:p>
            <a:endParaRPr lang="en-US" dirty="0"/>
          </a:p>
        </p:txBody>
      </p:sp>
      <p:sp>
        <p:nvSpPr>
          <p:cNvPr id="19" name="Text Placeholder 4"/>
          <p:cNvSpPr>
            <a:spLocks noGrp="1"/>
          </p:cNvSpPr>
          <p:nvPr>
            <p:ph type="body" sz="quarter" idx="22"/>
          </p:nvPr>
        </p:nvSpPr>
        <p:spPr>
          <a:xfrm>
            <a:off x="3302328" y="4564421"/>
            <a:ext cx="2743200" cy="449262"/>
          </a:xfrm>
        </p:spPr>
        <p:txBody>
          <a:bodyPr anchor="ctr">
            <a:noAutofit/>
          </a:bodyPr>
          <a:lstStyle>
            <a:lvl1pPr marL="0" indent="0" algn="ctr">
              <a:buNone/>
              <a:defRPr sz="2000" b="1"/>
            </a:lvl1pPr>
          </a:lstStyle>
          <a:p>
            <a:pPr lvl="0"/>
            <a:r>
              <a:rPr lang="en-US" dirty="0"/>
              <a:t>Edit Master text styles</a:t>
            </a:r>
          </a:p>
        </p:txBody>
      </p:sp>
      <p:pic>
        <p:nvPicPr>
          <p:cNvPr id="26" name="Picture 25">
            <a:extLst>
              <a:ext uri="{FF2B5EF4-FFF2-40B4-BE49-F238E27FC236}">
                <a16:creationId xmlns:a16="http://schemas.microsoft.com/office/drawing/2014/main" id="{82A1D901-ACD6-0B4F-865F-F387C1475F3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470966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7"/>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681" r:id="rId24"/>
    <p:sldLayoutId id="2147483682" r:id="rId25"/>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0.xml"/><Relationship Id="rId7" Type="http://schemas.openxmlformats.org/officeDocument/2006/relationships/image" Target="../media/image55.svg"/><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1.xml"/><Relationship Id="rId7" Type="http://schemas.openxmlformats.org/officeDocument/2006/relationships/image" Target="../media/image55.sv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1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notesSlide" Target="../notesSlides/notesSlide13.xml"/><Relationship Id="rId7" Type="http://schemas.openxmlformats.org/officeDocument/2006/relationships/image" Target="../media/image63.png"/><Relationship Id="rId2" Type="http://schemas.openxmlformats.org/officeDocument/2006/relationships/slideLayout" Target="../slideLayouts/slideLayout6.xml"/><Relationship Id="rId1" Type="http://schemas.openxmlformats.org/officeDocument/2006/relationships/tags" Target="../tags/tag40.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notesSlide" Target="../notesSlides/notesSlide15.xml"/><Relationship Id="rId7" Type="http://schemas.openxmlformats.org/officeDocument/2006/relationships/image" Target="../media/image68.svg"/><Relationship Id="rId12" Type="http://schemas.openxmlformats.org/officeDocument/2006/relationships/image" Target="../media/image73.png"/><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5" Type="http://schemas.openxmlformats.org/officeDocument/2006/relationships/image" Target="../media/image7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7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image" Target="../media/image78.jpeg"/><Relationship Id="rId5" Type="http://schemas.openxmlformats.org/officeDocument/2006/relationships/image" Target="../media/image66.sv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9.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3.svg"/><Relationship Id="rId3" Type="http://schemas.openxmlformats.org/officeDocument/2006/relationships/notesSlide" Target="../notesSlides/notesSlide20.xml"/><Relationship Id="rId7" Type="http://schemas.openxmlformats.org/officeDocument/2006/relationships/image" Target="../media/image82.svg"/><Relationship Id="rId12"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47.xml"/><Relationship Id="rId6" Type="http://schemas.openxmlformats.org/officeDocument/2006/relationships/image" Target="../media/image81.png"/><Relationship Id="rId11" Type="http://schemas.openxmlformats.org/officeDocument/2006/relationships/image" Target="../media/image84.svg"/><Relationship Id="rId5" Type="http://schemas.openxmlformats.org/officeDocument/2006/relationships/image" Target="../media/image80.svg"/><Relationship Id="rId10"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57.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85.jpeg"/><Relationship Id="rId5" Type="http://schemas.openxmlformats.org/officeDocument/2006/relationships/image" Target="../media/image66.sv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49.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3.xml"/><Relationship Id="rId7" Type="http://schemas.openxmlformats.org/officeDocument/2006/relationships/image" Target="../media/image62.svg"/><Relationship Id="rId2" Type="http://schemas.openxmlformats.org/officeDocument/2006/relationships/slideLayout" Target="../slideLayouts/slideLayout5.xml"/><Relationship Id="rId1" Type="http://schemas.openxmlformats.org/officeDocument/2006/relationships/tags" Target="../tags/tag50.xml"/><Relationship Id="rId6" Type="http://schemas.openxmlformats.org/officeDocument/2006/relationships/image" Target="../media/image61.png"/><Relationship Id="rId11" Type="http://schemas.openxmlformats.org/officeDocument/2006/relationships/image" Target="../media/image45.svg"/><Relationship Id="rId5" Type="http://schemas.openxmlformats.org/officeDocument/2006/relationships/image" Target="../media/image66.svg"/><Relationship Id="rId10" Type="http://schemas.openxmlformats.org/officeDocument/2006/relationships/image" Target="../media/image44.png"/><Relationship Id="rId4" Type="http://schemas.openxmlformats.org/officeDocument/2006/relationships/image" Target="../media/image65.png"/><Relationship Id="rId9" Type="http://schemas.openxmlformats.org/officeDocument/2006/relationships/image" Target="../media/image39.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51.xml"/><Relationship Id="rId4" Type="http://schemas.openxmlformats.org/officeDocument/2006/relationships/image" Target="../media/image86.jpe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88.svg"/><Relationship Id="rId3" Type="http://schemas.openxmlformats.org/officeDocument/2006/relationships/notesSlide" Target="../notesSlides/notesSlide25.xml"/><Relationship Id="rId7" Type="http://schemas.openxmlformats.org/officeDocument/2006/relationships/image" Target="../media/image21.svg"/><Relationship Id="rId12" Type="http://schemas.openxmlformats.org/officeDocument/2006/relationships/image" Target="../media/image87.png"/><Relationship Id="rId2" Type="http://schemas.openxmlformats.org/officeDocument/2006/relationships/slideLayout" Target="../slideLayouts/slideLayout5.xml"/><Relationship Id="rId1" Type="http://schemas.openxmlformats.org/officeDocument/2006/relationships/tags" Target="../tags/tag52.xml"/><Relationship Id="rId6" Type="http://schemas.openxmlformats.org/officeDocument/2006/relationships/image" Target="../media/image20.png"/><Relationship Id="rId11" Type="http://schemas.openxmlformats.org/officeDocument/2006/relationships/image" Target="../media/image49.svg"/><Relationship Id="rId5" Type="http://schemas.openxmlformats.org/officeDocument/2006/relationships/image" Target="../media/image37.svg"/><Relationship Id="rId10" Type="http://schemas.openxmlformats.org/officeDocument/2006/relationships/image" Target="../media/image48.png"/><Relationship Id="rId4" Type="http://schemas.openxmlformats.org/officeDocument/2006/relationships/image" Target="../media/image36.png"/><Relationship Id="rId9" Type="http://schemas.openxmlformats.org/officeDocument/2006/relationships/image" Target="../media/image19.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tags" Target="../tags/tag53.xml"/><Relationship Id="rId5" Type="http://schemas.openxmlformats.org/officeDocument/2006/relationships/image" Target="../media/image90.png"/><Relationship Id="rId4" Type="http://schemas.openxmlformats.org/officeDocument/2006/relationships/image" Target="../media/image8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91.tiff"/></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45.svg"/><Relationship Id="rId3" Type="http://schemas.openxmlformats.org/officeDocument/2006/relationships/notesSlide" Target="../notesSlides/notesSlide28.xml"/><Relationship Id="rId7" Type="http://schemas.openxmlformats.org/officeDocument/2006/relationships/image" Target="../media/image31.svg"/><Relationship Id="rId12" Type="http://schemas.openxmlformats.org/officeDocument/2006/relationships/image" Target="../media/image44.png"/><Relationship Id="rId17" Type="http://schemas.openxmlformats.org/officeDocument/2006/relationships/image" Target="../media/image98.svg"/><Relationship Id="rId2" Type="http://schemas.openxmlformats.org/officeDocument/2006/relationships/slideLayout" Target="../slideLayouts/slideLayout6.xml"/><Relationship Id="rId16" Type="http://schemas.openxmlformats.org/officeDocument/2006/relationships/image" Target="../media/image97.png"/><Relationship Id="rId1" Type="http://schemas.openxmlformats.org/officeDocument/2006/relationships/tags" Target="../tags/tag55.xml"/><Relationship Id="rId6" Type="http://schemas.openxmlformats.org/officeDocument/2006/relationships/image" Target="../media/image92.png"/><Relationship Id="rId11" Type="http://schemas.openxmlformats.org/officeDocument/2006/relationships/image" Target="../media/image96.svg"/><Relationship Id="rId5" Type="http://schemas.openxmlformats.org/officeDocument/2006/relationships/image" Target="../media/image27.svg"/><Relationship Id="rId15" Type="http://schemas.openxmlformats.org/officeDocument/2006/relationships/image" Target="../media/image15.svg"/><Relationship Id="rId10" Type="http://schemas.openxmlformats.org/officeDocument/2006/relationships/image" Target="../media/image95.png"/><Relationship Id="rId4" Type="http://schemas.openxmlformats.org/officeDocument/2006/relationships/image" Target="../media/image26.png"/><Relationship Id="rId9" Type="http://schemas.openxmlformats.org/officeDocument/2006/relationships/image" Target="../media/image94.svg"/><Relationship Id="rId14" Type="http://schemas.openxmlformats.org/officeDocument/2006/relationships/image" Target="../media/image14.png"/></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5.svg"/><Relationship Id="rId3" Type="http://schemas.openxmlformats.org/officeDocument/2006/relationships/notesSlide" Target="../notesSlides/notesSlide29.xml"/><Relationship Id="rId7" Type="http://schemas.openxmlformats.org/officeDocument/2006/relationships/image" Target="../media/image19.svg"/><Relationship Id="rId12" Type="http://schemas.openxmlformats.org/officeDocument/2006/relationships/image" Target="../media/image14.png"/><Relationship Id="rId2" Type="http://schemas.openxmlformats.org/officeDocument/2006/relationships/slideLayout" Target="../slideLayouts/slideLayout6.xml"/><Relationship Id="rId16" Type="http://schemas.openxmlformats.org/officeDocument/2006/relationships/image" Target="../media/image101.png"/><Relationship Id="rId1" Type="http://schemas.openxmlformats.org/officeDocument/2006/relationships/tags" Target="../tags/tag56.xml"/><Relationship Id="rId6" Type="http://schemas.openxmlformats.org/officeDocument/2006/relationships/image" Target="../media/image18.png"/><Relationship Id="rId11" Type="http://schemas.openxmlformats.org/officeDocument/2006/relationships/image" Target="../media/image45.svg"/><Relationship Id="rId5" Type="http://schemas.openxmlformats.org/officeDocument/2006/relationships/image" Target="../media/image21.svg"/><Relationship Id="rId15" Type="http://schemas.openxmlformats.org/officeDocument/2006/relationships/image" Target="../media/image100.svg"/><Relationship Id="rId10" Type="http://schemas.openxmlformats.org/officeDocument/2006/relationships/image" Target="../media/image44.png"/><Relationship Id="rId4" Type="http://schemas.openxmlformats.org/officeDocument/2006/relationships/image" Target="../media/image20.png"/><Relationship Id="rId9" Type="http://schemas.openxmlformats.org/officeDocument/2006/relationships/image" Target="../media/image27.svg"/><Relationship Id="rId1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94.svg"/><Relationship Id="rId18" Type="http://schemas.openxmlformats.org/officeDocument/2006/relationships/image" Target="../media/image97.png"/><Relationship Id="rId3" Type="http://schemas.openxmlformats.org/officeDocument/2006/relationships/notesSlide" Target="../notesSlides/notesSlide30.xml"/><Relationship Id="rId7" Type="http://schemas.openxmlformats.org/officeDocument/2006/relationships/image" Target="../media/image21.svg"/><Relationship Id="rId12" Type="http://schemas.openxmlformats.org/officeDocument/2006/relationships/image" Target="../media/image93.png"/><Relationship Id="rId17" Type="http://schemas.openxmlformats.org/officeDocument/2006/relationships/image" Target="../media/image15.svg"/><Relationship Id="rId2" Type="http://schemas.openxmlformats.org/officeDocument/2006/relationships/slideLayout" Target="../slideLayouts/slideLayout18.xml"/><Relationship Id="rId16" Type="http://schemas.openxmlformats.org/officeDocument/2006/relationships/image" Target="../media/image14.png"/><Relationship Id="rId1" Type="http://schemas.openxmlformats.org/officeDocument/2006/relationships/tags" Target="../tags/tag57.xml"/><Relationship Id="rId6" Type="http://schemas.openxmlformats.org/officeDocument/2006/relationships/image" Target="../media/image20.png"/><Relationship Id="rId11" Type="http://schemas.openxmlformats.org/officeDocument/2006/relationships/image" Target="../media/image45.svg"/><Relationship Id="rId5" Type="http://schemas.openxmlformats.org/officeDocument/2006/relationships/image" Target="../media/image19.svg"/><Relationship Id="rId15" Type="http://schemas.openxmlformats.org/officeDocument/2006/relationships/image" Target="../media/image103.svg"/><Relationship Id="rId10" Type="http://schemas.openxmlformats.org/officeDocument/2006/relationships/image" Target="../media/image44.png"/><Relationship Id="rId19" Type="http://schemas.openxmlformats.org/officeDocument/2006/relationships/image" Target="../media/image98.svg"/><Relationship Id="rId4" Type="http://schemas.openxmlformats.org/officeDocument/2006/relationships/image" Target="../media/image18.png"/><Relationship Id="rId9" Type="http://schemas.openxmlformats.org/officeDocument/2006/relationships/image" Target="../media/image27.svg"/><Relationship Id="rId1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8.xml"/><Relationship Id="rId4" Type="http://schemas.openxmlformats.org/officeDocument/2006/relationships/image" Target="../media/image104.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hyperlink" Target="https://d1.awsstatic.com/product-marketing/Aurora/RDS_Aurora_PostgreSQL_Performance_Assessment_Benchmarking_V1-0.pdf" TargetMode="External"/><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hyperlink" Target="https://d1.awsstatic.com/product-marketing/Aurora/RDS_Aurora_Performance_Assessment_Benchmarking_v1-2.pdf" TargetMode="External"/><Relationship Id="rId5" Type="http://schemas.openxmlformats.org/officeDocument/2006/relationships/image" Target="../media/image70.sv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60.xml"/><Relationship Id="rId5" Type="http://schemas.openxmlformats.org/officeDocument/2006/relationships/image" Target="../media/image68.sv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77.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57.svg"/><Relationship Id="rId3" Type="http://schemas.openxmlformats.org/officeDocument/2006/relationships/notesSlide" Target="../notesSlides/notesSlide36.xml"/><Relationship Id="rId7" Type="http://schemas.openxmlformats.org/officeDocument/2006/relationships/image" Target="../media/image106.svg"/><Relationship Id="rId12" Type="http://schemas.openxmlformats.org/officeDocument/2006/relationships/image" Target="../media/image56.png"/><Relationship Id="rId2" Type="http://schemas.openxmlformats.org/officeDocument/2006/relationships/slideLayout" Target="../slideLayouts/slideLayout25.xml"/><Relationship Id="rId1" Type="http://schemas.openxmlformats.org/officeDocument/2006/relationships/tags" Target="../tags/tag63.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72.svg"/><Relationship Id="rId10" Type="http://schemas.openxmlformats.org/officeDocument/2006/relationships/image" Target="../media/image109.png"/><Relationship Id="rId4" Type="http://schemas.openxmlformats.org/officeDocument/2006/relationships/image" Target="../media/image71.png"/><Relationship Id="rId9" Type="http://schemas.openxmlformats.org/officeDocument/2006/relationships/image" Target="../media/image108.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64.xml"/><Relationship Id="rId6" Type="http://schemas.openxmlformats.org/officeDocument/2006/relationships/image" Target="../media/image111.jpeg"/><Relationship Id="rId5" Type="http://schemas.openxmlformats.org/officeDocument/2006/relationships/image" Target="../media/image72.sv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15.svg"/><Relationship Id="rId2" Type="http://schemas.openxmlformats.org/officeDocument/2006/relationships/slideLayout" Target="../slideLayouts/slideLayout5.xml"/><Relationship Id="rId1" Type="http://schemas.openxmlformats.org/officeDocument/2006/relationships/tags" Target="../tags/tag65.xml"/><Relationship Id="rId6" Type="http://schemas.openxmlformats.org/officeDocument/2006/relationships/image" Target="../media/image114.png"/><Relationship Id="rId5" Type="http://schemas.openxmlformats.org/officeDocument/2006/relationships/image" Target="../media/image113.svg"/><Relationship Id="rId4" Type="http://schemas.openxmlformats.org/officeDocument/2006/relationships/image" Target="../media/image112.png"/></Relationships>
</file>

<file path=ppt/slides/_rels/slide3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39.xml"/><Relationship Id="rId7" Type="http://schemas.openxmlformats.org/officeDocument/2006/relationships/image" Target="../media/image113.svg"/><Relationship Id="rId2" Type="http://schemas.openxmlformats.org/officeDocument/2006/relationships/slideLayout" Target="../slideLayouts/slideLayout5.xml"/><Relationship Id="rId1" Type="http://schemas.openxmlformats.org/officeDocument/2006/relationships/tags" Target="../tags/tag66.xml"/><Relationship Id="rId6" Type="http://schemas.openxmlformats.org/officeDocument/2006/relationships/image" Target="../media/image112.png"/><Relationship Id="rId5" Type="http://schemas.microsoft.com/office/2007/relationships/hdphoto" Target="../media/hdphoto1.wdp"/><Relationship Id="rId4" Type="http://schemas.openxmlformats.org/officeDocument/2006/relationships/image" Target="../media/image116.png"/><Relationship Id="rId9" Type="http://schemas.openxmlformats.org/officeDocument/2006/relationships/image" Target="../media/image118.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4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40.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67.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62.svg"/><Relationship Id="rId4" Type="http://schemas.openxmlformats.org/officeDocument/2006/relationships/image" Target="../media/image119.tiff"/><Relationship Id="rId9"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notesSlide" Target="../notesSlides/notesSlide41.xml"/><Relationship Id="rId7" Type="http://schemas.openxmlformats.org/officeDocument/2006/relationships/image" Target="../media/image49.svg"/><Relationship Id="rId2" Type="http://schemas.openxmlformats.org/officeDocument/2006/relationships/slideLayout" Target="../slideLayouts/slideLayout5.xml"/><Relationship Id="rId1" Type="http://schemas.openxmlformats.org/officeDocument/2006/relationships/tags" Target="../tags/tag68.xml"/><Relationship Id="rId6" Type="http://schemas.openxmlformats.org/officeDocument/2006/relationships/image" Target="../media/image48.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121.svg"/></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42.xml"/><Relationship Id="rId7" Type="http://schemas.openxmlformats.org/officeDocument/2006/relationships/image" Target="../media/image123.svg"/><Relationship Id="rId2" Type="http://schemas.openxmlformats.org/officeDocument/2006/relationships/slideLayout" Target="../slideLayouts/slideLayout5.xml"/><Relationship Id="rId1" Type="http://schemas.openxmlformats.org/officeDocument/2006/relationships/tags" Target="../tags/tag69.xml"/><Relationship Id="rId6" Type="http://schemas.openxmlformats.org/officeDocument/2006/relationships/image" Target="../media/image122.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49.svg"/></Relationships>
</file>

<file path=ppt/slides/_rels/slide4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notesSlide" Target="../notesSlides/notesSlide43.xml"/><Relationship Id="rId7" Type="http://schemas.openxmlformats.org/officeDocument/2006/relationships/image" Target="../media/image71.png"/><Relationship Id="rId2" Type="http://schemas.openxmlformats.org/officeDocument/2006/relationships/slideLayout" Target="../slideLayouts/slideLayout3.xml"/><Relationship Id="rId1" Type="http://schemas.openxmlformats.org/officeDocument/2006/relationships/tags" Target="../tags/tag70.xml"/><Relationship Id="rId6" Type="http://schemas.openxmlformats.org/officeDocument/2006/relationships/image" Target="../media/image124.jpeg"/><Relationship Id="rId5" Type="http://schemas.openxmlformats.org/officeDocument/2006/relationships/image" Target="../media/image66.svg"/><Relationship Id="rId4" Type="http://schemas.openxmlformats.org/officeDocument/2006/relationships/image" Target="../media/image65.png"/><Relationship Id="rId9" Type="http://schemas.openxmlformats.org/officeDocument/2006/relationships/image" Target="../media/image51.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77.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126.svg"/><Relationship Id="rId2" Type="http://schemas.openxmlformats.org/officeDocument/2006/relationships/slideLayout" Target="../slideLayouts/slideLayout5.xml"/><Relationship Id="rId1" Type="http://schemas.openxmlformats.org/officeDocument/2006/relationships/tags" Target="../tags/tag73.xml"/><Relationship Id="rId6" Type="http://schemas.openxmlformats.org/officeDocument/2006/relationships/image" Target="../media/image125.png"/><Relationship Id="rId5" Type="http://schemas.openxmlformats.org/officeDocument/2006/relationships/image" Target="../media/image66.sv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74.xml"/><Relationship Id="rId5" Type="http://schemas.openxmlformats.org/officeDocument/2006/relationships/image" Target="../media/image72.sv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4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svg"/><Relationship Id="rId18" Type="http://schemas.openxmlformats.org/officeDocument/2006/relationships/image" Target="../media/image139.svg"/><Relationship Id="rId3" Type="http://schemas.openxmlformats.org/officeDocument/2006/relationships/notesSlide" Target="../notesSlides/notesSlide49.xml"/><Relationship Id="rId7" Type="http://schemas.openxmlformats.org/officeDocument/2006/relationships/image" Target="../media/image130.svg"/><Relationship Id="rId12" Type="http://schemas.openxmlformats.org/officeDocument/2006/relationships/image" Target="../media/image135.png"/><Relationship Id="rId17" Type="http://schemas.openxmlformats.org/officeDocument/2006/relationships/image" Target="../media/image138.png"/><Relationship Id="rId2" Type="http://schemas.openxmlformats.org/officeDocument/2006/relationships/slideLayout" Target="../slideLayouts/slideLayout5.xml"/><Relationship Id="rId16" Type="http://schemas.openxmlformats.org/officeDocument/2006/relationships/image" Target="../media/image137.svg"/><Relationship Id="rId1" Type="http://schemas.openxmlformats.org/officeDocument/2006/relationships/tags" Target="../tags/tag76.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5" Type="http://schemas.openxmlformats.org/officeDocument/2006/relationships/image" Target="../media/image70.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svg"/><Relationship Id="rId14" Type="http://schemas.openxmlformats.org/officeDocument/2006/relationships/image" Target="../media/image69.png"/></Relationships>
</file>

<file path=ppt/slides/_rels/slide5.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svg"/><Relationship Id="rId21" Type="http://schemas.openxmlformats.org/officeDocument/2006/relationships/image" Target="../media/image27.svg"/><Relationship Id="rId34" Type="http://schemas.openxmlformats.org/officeDocument/2006/relationships/image" Target="../media/image40.png"/><Relationship Id="rId42" Type="http://schemas.openxmlformats.org/officeDocument/2006/relationships/image" Target="../media/image48.png"/><Relationship Id="rId7" Type="http://schemas.openxmlformats.org/officeDocument/2006/relationships/image" Target="../media/image13.svg"/><Relationship Id="rId2" Type="http://schemas.openxmlformats.org/officeDocument/2006/relationships/slideLayout" Target="../slideLayouts/slideLayout18.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svg"/><Relationship Id="rId41" Type="http://schemas.openxmlformats.org/officeDocument/2006/relationships/image" Target="../media/image47.svg"/><Relationship Id="rId1" Type="http://schemas.openxmlformats.org/officeDocument/2006/relationships/tags" Target="../tags/tag3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svg"/><Relationship Id="rId40" Type="http://schemas.openxmlformats.org/officeDocument/2006/relationships/image" Target="../media/image46.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34.png"/><Relationship Id="rId36"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image" Target="../media/image37.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svg"/><Relationship Id="rId30" Type="http://schemas.openxmlformats.org/officeDocument/2006/relationships/image" Target="../media/image36.png"/><Relationship Id="rId35" Type="http://schemas.openxmlformats.org/officeDocument/2006/relationships/image" Target="../media/image41.svg"/><Relationship Id="rId43" Type="http://schemas.openxmlformats.org/officeDocument/2006/relationships/image" Target="../media/image49.svg"/><Relationship Id="rId8" Type="http://schemas.openxmlformats.org/officeDocument/2006/relationships/image" Target="../media/image14.png"/><Relationship Id="rId3" Type="http://schemas.openxmlformats.org/officeDocument/2006/relationships/notesSlide" Target="../notesSlides/notesSlide5.xml"/><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33" Type="http://schemas.openxmlformats.org/officeDocument/2006/relationships/image" Target="../media/image39.svg"/><Relationship Id="rId38" Type="http://schemas.openxmlformats.org/officeDocument/2006/relationships/image" Target="../media/image4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140.jpeg"/></Relationships>
</file>

<file path=ppt/slides/_rels/slide5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45.svg"/><Relationship Id="rId18" Type="http://schemas.openxmlformats.org/officeDocument/2006/relationships/image" Target="../media/image39.svg"/><Relationship Id="rId3" Type="http://schemas.openxmlformats.org/officeDocument/2006/relationships/notesSlide" Target="../notesSlides/notesSlide51.xml"/><Relationship Id="rId21" Type="http://schemas.openxmlformats.org/officeDocument/2006/relationships/image" Target="../media/image149.png"/><Relationship Id="rId7" Type="http://schemas.openxmlformats.org/officeDocument/2006/relationships/image" Target="../media/image25.svg"/><Relationship Id="rId12" Type="http://schemas.openxmlformats.org/officeDocument/2006/relationships/image" Target="../media/image144.png"/><Relationship Id="rId17" Type="http://schemas.openxmlformats.org/officeDocument/2006/relationships/image" Target="../media/image38.png"/><Relationship Id="rId2" Type="http://schemas.openxmlformats.org/officeDocument/2006/relationships/slideLayout" Target="../slideLayouts/slideLayout5.xml"/><Relationship Id="rId16" Type="http://schemas.openxmlformats.org/officeDocument/2006/relationships/image" Target="../media/image148.svg"/><Relationship Id="rId20" Type="http://schemas.openxmlformats.org/officeDocument/2006/relationships/image" Target="../media/image128.svg"/><Relationship Id="rId1" Type="http://schemas.openxmlformats.org/officeDocument/2006/relationships/tags" Target="../tags/tag78.xml"/><Relationship Id="rId6" Type="http://schemas.openxmlformats.org/officeDocument/2006/relationships/image" Target="../media/image24.png"/><Relationship Id="rId11" Type="http://schemas.openxmlformats.org/officeDocument/2006/relationships/image" Target="../media/image143.svg"/><Relationship Id="rId5" Type="http://schemas.openxmlformats.org/officeDocument/2006/relationships/image" Target="../media/image142.svg"/><Relationship Id="rId15" Type="http://schemas.openxmlformats.org/officeDocument/2006/relationships/image" Target="../media/image147.png"/><Relationship Id="rId10" Type="http://schemas.openxmlformats.org/officeDocument/2006/relationships/image" Target="../media/image135.png"/><Relationship Id="rId19" Type="http://schemas.openxmlformats.org/officeDocument/2006/relationships/image" Target="../media/image127.png"/><Relationship Id="rId4" Type="http://schemas.openxmlformats.org/officeDocument/2006/relationships/image" Target="../media/image141.png"/><Relationship Id="rId9" Type="http://schemas.openxmlformats.org/officeDocument/2006/relationships/image" Target="../media/image134.svg"/><Relationship Id="rId14" Type="http://schemas.openxmlformats.org/officeDocument/2006/relationships/image" Target="../media/image146.tiff"/><Relationship Id="rId22" Type="http://schemas.openxmlformats.org/officeDocument/2006/relationships/image" Target="../media/image150.sv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15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tags" Target="../tags/tag80.xml"/><Relationship Id="rId5" Type="http://schemas.openxmlformats.org/officeDocument/2006/relationships/image" Target="../media/image153.jpeg"/><Relationship Id="rId4" Type="http://schemas.openxmlformats.org/officeDocument/2006/relationships/image" Target="../media/image152.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81.xml"/></Relationships>
</file>

<file path=ppt/slides/_rels/slide5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57.svg"/><Relationship Id="rId18" Type="http://schemas.openxmlformats.org/officeDocument/2006/relationships/image" Target="../media/image36.png"/><Relationship Id="rId26" Type="http://schemas.openxmlformats.org/officeDocument/2006/relationships/image" Target="../media/image62.svg"/><Relationship Id="rId3" Type="http://schemas.openxmlformats.org/officeDocument/2006/relationships/notesSlide" Target="../notesSlides/notesSlide55.xml"/><Relationship Id="rId21" Type="http://schemas.openxmlformats.org/officeDocument/2006/relationships/image" Target="../media/image159.svg"/><Relationship Id="rId7" Type="http://schemas.openxmlformats.org/officeDocument/2006/relationships/image" Target="../media/image27.svg"/><Relationship Id="rId12" Type="http://schemas.openxmlformats.org/officeDocument/2006/relationships/image" Target="../media/image156.png"/><Relationship Id="rId17" Type="http://schemas.openxmlformats.org/officeDocument/2006/relationships/image" Target="../media/image139.svg"/><Relationship Id="rId25" Type="http://schemas.openxmlformats.org/officeDocument/2006/relationships/image" Target="../media/image61.png"/><Relationship Id="rId2" Type="http://schemas.openxmlformats.org/officeDocument/2006/relationships/slideLayout" Target="../slideLayouts/slideLayout5.xml"/><Relationship Id="rId16" Type="http://schemas.openxmlformats.org/officeDocument/2006/relationships/image" Target="../media/image138.png"/><Relationship Id="rId20" Type="http://schemas.openxmlformats.org/officeDocument/2006/relationships/image" Target="../media/image158.png"/><Relationship Id="rId1" Type="http://schemas.openxmlformats.org/officeDocument/2006/relationships/tags" Target="../tags/tag82.xml"/><Relationship Id="rId6" Type="http://schemas.openxmlformats.org/officeDocument/2006/relationships/image" Target="../media/image26.png"/><Relationship Id="rId11" Type="http://schemas.openxmlformats.org/officeDocument/2006/relationships/image" Target="../media/image155.svg"/><Relationship Id="rId24" Type="http://schemas.openxmlformats.org/officeDocument/2006/relationships/image" Target="../media/image162.png"/><Relationship Id="rId5" Type="http://schemas.openxmlformats.org/officeDocument/2006/relationships/image" Target="../media/image25.svg"/><Relationship Id="rId15" Type="http://schemas.openxmlformats.org/officeDocument/2006/relationships/image" Target="../media/image19.svg"/><Relationship Id="rId23" Type="http://schemas.openxmlformats.org/officeDocument/2006/relationships/image" Target="../media/image161.svg"/><Relationship Id="rId10" Type="http://schemas.openxmlformats.org/officeDocument/2006/relationships/image" Target="../media/image154.png"/><Relationship Id="rId19" Type="http://schemas.openxmlformats.org/officeDocument/2006/relationships/image" Target="../media/image37.svg"/><Relationship Id="rId4" Type="http://schemas.openxmlformats.org/officeDocument/2006/relationships/image" Target="../media/image24.png"/><Relationship Id="rId9" Type="http://schemas.openxmlformats.org/officeDocument/2006/relationships/image" Target="../media/image21.svg"/><Relationship Id="rId14" Type="http://schemas.openxmlformats.org/officeDocument/2006/relationships/image" Target="../media/image18.png"/><Relationship Id="rId22" Type="http://schemas.openxmlformats.org/officeDocument/2006/relationships/image" Target="../media/image16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9.xml"/><Relationship Id="rId1" Type="http://schemas.openxmlformats.org/officeDocument/2006/relationships/tags" Target="../tags/tag83.xml"/><Relationship Id="rId5" Type="http://schemas.openxmlformats.org/officeDocument/2006/relationships/image" Target="../media/image90.png"/><Relationship Id="rId4" Type="http://schemas.openxmlformats.org/officeDocument/2006/relationships/image" Target="../media/image89.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84.xml"/><Relationship Id="rId4" Type="http://schemas.openxmlformats.org/officeDocument/2006/relationships/image" Target="../media/image91.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3.xml"/><Relationship Id="rId5" Type="http://schemas.openxmlformats.org/officeDocument/2006/relationships/image" Target="../media/image51.tiff"/><Relationship Id="rId4" Type="http://schemas.openxmlformats.org/officeDocument/2006/relationships/image" Target="../media/image50.tif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8.xml"/><Relationship Id="rId1" Type="http://schemas.openxmlformats.org/officeDocument/2006/relationships/tags" Target="../tags/tag87.xml"/><Relationship Id="rId4" Type="http://schemas.openxmlformats.org/officeDocument/2006/relationships/image" Target="../media/image163.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88.xml"/></Relationships>
</file>

<file path=ppt/slides/_rels/slide62.xml.rels><?xml version="1.0" encoding="UTF-8" standalone="yes"?>
<Relationships xmlns="http://schemas.openxmlformats.org/package/2006/relationships"><Relationship Id="rId8" Type="http://schemas.openxmlformats.org/officeDocument/2006/relationships/hyperlink" Target="https://aws.amazon.com/dynamodb/faqs/" TargetMode="External"/><Relationship Id="rId3" Type="http://schemas.openxmlformats.org/officeDocument/2006/relationships/notesSlide" Target="../notesSlides/notesSlide62.xml"/><Relationship Id="rId7" Type="http://schemas.openxmlformats.org/officeDocument/2006/relationships/hyperlink" Target="https://docs.aws.amazon.com/amazondynamodb/latest/developerguide/" TargetMode="External"/><Relationship Id="rId2" Type="http://schemas.openxmlformats.org/officeDocument/2006/relationships/slideLayout" Target="../slideLayouts/slideLayout5.xml"/><Relationship Id="rId1" Type="http://schemas.openxmlformats.org/officeDocument/2006/relationships/tags" Target="../tags/tag89.xml"/><Relationship Id="rId6" Type="http://schemas.openxmlformats.org/officeDocument/2006/relationships/hyperlink" Target="https://aws.amazon.com/rds/faqs/" TargetMode="External"/><Relationship Id="rId5" Type="http://schemas.openxmlformats.org/officeDocument/2006/relationships/hyperlink" Target="https://docs.aws.amazon.com/AmazonRDS/latest/UserGuide/CHAP_BestPractices.html" TargetMode="External"/><Relationship Id="rId4" Type="http://schemas.openxmlformats.org/officeDocument/2006/relationships/hyperlink" Target="https://aws.amazon.com/products/databases/"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3.xml"/><Relationship Id="rId1" Type="http://schemas.openxmlformats.org/officeDocument/2006/relationships/tags" Target="../tags/tag9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8.xml"/><Relationship Id="rId7" Type="http://schemas.openxmlformats.org/officeDocument/2006/relationships/image" Target="../media/image55.svg"/><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9.xml"/><Relationship Id="rId7" Type="http://schemas.openxmlformats.org/officeDocument/2006/relationships/image" Target="../media/image55.svg"/><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t>AWS Academy Cloud Architecting</a:t>
            </a:r>
          </a:p>
        </p:txBody>
      </p:sp>
      <p:sp>
        <p:nvSpPr>
          <p:cNvPr id="6" name="Title 5"/>
          <p:cNvSpPr>
            <a:spLocks noGrp="1"/>
          </p:cNvSpPr>
          <p:nvPr>
            <p:ph type="title"/>
          </p:nvPr>
        </p:nvSpPr>
        <p:spPr/>
        <p:txBody>
          <a:bodyPr/>
          <a:lstStyle/>
          <a:p>
            <a:r>
              <a:rPr lang="en-US" sz="5400" dirty="0">
                <a:latin typeface="+mj-lt"/>
              </a:rPr>
              <a:t>Module 5: Adding a Database Layer</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Autofit/>
          </a:bodyPr>
          <a:lstStyle/>
          <a:p>
            <a:r>
              <a:rPr lang="en-US" sz="3400" dirty="0"/>
              <a:t>Database considerations: Object size and type</a:t>
            </a:r>
          </a:p>
        </p:txBody>
      </p:sp>
      <p:grpSp>
        <p:nvGrpSpPr>
          <p:cNvPr id="10" name="Group 9">
            <a:extLst>
              <a:ext uri="{FF2B5EF4-FFF2-40B4-BE49-F238E27FC236}">
                <a16:creationId xmlns:a16="http://schemas.microsoft.com/office/drawing/2014/main" id="{5A8B3A3F-0797-0D49-BAC0-38028856BD0B}"/>
              </a:ext>
              <a:ext uri="{C183D7F6-B498-43B3-948B-1728B52AA6E4}">
                <adec:decorative xmlns:adec="http://schemas.microsoft.com/office/drawing/2017/decorative" val="1"/>
              </a:ext>
            </a:extLst>
          </p:cNvPr>
          <p:cNvGrpSpPr/>
          <p:nvPr/>
        </p:nvGrpSpPr>
        <p:grpSpPr>
          <a:xfrm>
            <a:off x="420579" y="1650012"/>
            <a:ext cx="903373" cy="4352604"/>
            <a:chOff x="420579" y="1650012"/>
            <a:chExt cx="903373" cy="4352604"/>
          </a:xfrm>
        </p:grpSpPr>
        <p:sp>
          <p:nvSpPr>
            <p:cNvPr id="16" name="Snip Single Corner Rectangle 15">
              <a:extLst>
                <a:ext uri="{FF2B5EF4-FFF2-40B4-BE49-F238E27FC236}">
                  <a16:creationId xmlns:a16="http://schemas.microsoft.com/office/drawing/2014/main" id="{CB853D97-7B39-F746-896E-230C46098210}"/>
                </a:ext>
              </a:extLst>
            </p:cNvPr>
            <p:cNvSpPr/>
            <p:nvPr/>
          </p:nvSpPr>
          <p:spPr>
            <a:xfrm>
              <a:off x="420579" y="1650012"/>
              <a:ext cx="903373" cy="4352604"/>
            </a:xfrm>
            <a:prstGeom prst="snip1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Upward trend">
              <a:extLst>
                <a:ext uri="{FF2B5EF4-FFF2-40B4-BE49-F238E27FC236}">
                  <a16:creationId xmlns:a16="http://schemas.microsoft.com/office/drawing/2014/main" id="{2DB36D47-5BE0-8347-83D5-9E73D8FAD9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755" y="1856257"/>
              <a:ext cx="678012" cy="678012"/>
            </a:xfrm>
            <a:prstGeom prst="rect">
              <a:avLst/>
            </a:prstGeom>
          </p:spPr>
        </p:pic>
        <p:pic>
          <p:nvPicPr>
            <p:cNvPr id="19" name="Graphic 18" descr="Suitcase">
              <a:extLst>
                <a:ext uri="{FF2B5EF4-FFF2-40B4-BE49-F238E27FC236}">
                  <a16:creationId xmlns:a16="http://schemas.microsoft.com/office/drawing/2014/main" id="{76B79A9F-813F-584C-9225-8EE795C353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4732" y="5090137"/>
              <a:ext cx="683429" cy="683429"/>
            </a:xfrm>
            <a:prstGeom prst="rect">
              <a:avLst/>
            </a:prstGeom>
          </p:spPr>
        </p:pic>
        <p:pic>
          <p:nvPicPr>
            <p:cNvPr id="20" name="Graphic 19" descr="Database">
              <a:extLst>
                <a:ext uri="{FF2B5EF4-FFF2-40B4-BE49-F238E27FC236}">
                  <a16:creationId xmlns:a16="http://schemas.microsoft.com/office/drawing/2014/main" id="{4A826039-949B-1246-AFE2-C91409C681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340" y="2825435"/>
              <a:ext cx="812215" cy="812215"/>
            </a:xfrm>
            <a:prstGeom prst="rect">
              <a:avLst/>
            </a:prstGeom>
          </p:spPr>
        </p:pic>
        <p:pic>
          <p:nvPicPr>
            <p:cNvPr id="22" name="Graphic 21" descr="Bar chart">
              <a:extLst>
                <a:ext uri="{FF2B5EF4-FFF2-40B4-BE49-F238E27FC236}">
                  <a16:creationId xmlns:a16="http://schemas.microsoft.com/office/drawing/2014/main" id="{5CAE4363-E892-3644-B30D-8043C3EB31AF}"/>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2596" r="9274" b="23633"/>
            <a:stretch/>
          </p:blipFill>
          <p:spPr>
            <a:xfrm>
              <a:off x="563633" y="3928816"/>
              <a:ext cx="636885" cy="713882"/>
            </a:xfrm>
            <a:prstGeom prst="rect">
              <a:avLst/>
            </a:prstGeom>
          </p:spPr>
        </p:pic>
      </p:grpSp>
      <p:sp>
        <p:nvSpPr>
          <p:cNvPr id="6" name="TextBox 5">
            <a:extLst>
              <a:ext uri="{FF2B5EF4-FFF2-40B4-BE49-F238E27FC236}">
                <a16:creationId xmlns:a16="http://schemas.microsoft.com/office/drawing/2014/main" id="{CF07EF61-1E6F-504D-8540-D0EEE3C63B33}"/>
              </a:ext>
            </a:extLst>
          </p:cNvPr>
          <p:cNvSpPr txBox="1"/>
          <p:nvPr/>
        </p:nvSpPr>
        <p:spPr>
          <a:xfrm>
            <a:off x="1657163" y="1968866"/>
            <a:ext cx="5777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Scalability</a:t>
            </a:r>
          </a:p>
        </p:txBody>
      </p:sp>
      <p:sp>
        <p:nvSpPr>
          <p:cNvPr id="5" name="TextBox 4">
            <a:extLst>
              <a:ext uri="{FF2B5EF4-FFF2-40B4-BE49-F238E27FC236}">
                <a16:creationId xmlns:a16="http://schemas.microsoft.com/office/drawing/2014/main" id="{2854E6ED-C6AE-0144-ADD7-994303C41D0C}"/>
              </a:ext>
            </a:extLst>
          </p:cNvPr>
          <p:cNvSpPr txBox="1"/>
          <p:nvPr/>
        </p:nvSpPr>
        <p:spPr>
          <a:xfrm>
            <a:off x="1657162" y="3016100"/>
            <a:ext cx="4253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Total storage requirements</a:t>
            </a:r>
          </a:p>
        </p:txBody>
      </p:sp>
      <p:sp>
        <p:nvSpPr>
          <p:cNvPr id="7" name="TextBox 6">
            <a:extLst>
              <a:ext uri="{FF2B5EF4-FFF2-40B4-BE49-F238E27FC236}">
                <a16:creationId xmlns:a16="http://schemas.microsoft.com/office/drawing/2014/main" id="{19726269-AEC0-0843-A262-19E84F8CE084}"/>
              </a:ext>
            </a:extLst>
          </p:cNvPr>
          <p:cNvSpPr txBox="1"/>
          <p:nvPr/>
        </p:nvSpPr>
        <p:spPr>
          <a:xfrm>
            <a:off x="1657160" y="4116254"/>
            <a:ext cx="4253781" cy="430887"/>
          </a:xfrm>
          <a:prstGeom prst="rect">
            <a:avLst/>
          </a:prstGeom>
          <a:noFill/>
        </p:spPr>
        <p:txBody>
          <a:bodyPr wrap="square" rtlCol="0">
            <a:spAutoFit/>
          </a:bodyPr>
          <a:lstStyle/>
          <a:p>
            <a:pPr>
              <a:buClr>
                <a:schemeClr val="accent2"/>
              </a:buClr>
            </a:pPr>
            <a:r>
              <a:rPr lang="en-US" sz="22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Object size and type</a:t>
            </a:r>
          </a:p>
        </p:txBody>
      </p:sp>
      <p:sp>
        <p:nvSpPr>
          <p:cNvPr id="8" name="TextBox 7">
            <a:extLst>
              <a:ext uri="{FF2B5EF4-FFF2-40B4-BE49-F238E27FC236}">
                <a16:creationId xmlns:a16="http://schemas.microsoft.com/office/drawing/2014/main" id="{5FE1C488-CEC6-214A-B8EA-8C9BF8DA359A}"/>
              </a:ext>
            </a:extLst>
          </p:cNvPr>
          <p:cNvSpPr txBox="1"/>
          <p:nvPr/>
        </p:nvSpPr>
        <p:spPr>
          <a:xfrm>
            <a:off x="1657161" y="5216409"/>
            <a:ext cx="4253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Durability</a:t>
            </a:r>
          </a:p>
        </p:txBody>
      </p:sp>
      <p:sp>
        <p:nvSpPr>
          <p:cNvPr id="13" name="TextBox 12">
            <a:extLst>
              <a:ext uri="{FF2B5EF4-FFF2-40B4-BE49-F238E27FC236}">
                <a16:creationId xmlns:a16="http://schemas.microsoft.com/office/drawing/2014/main" id="{899E1F2E-5433-9643-8ED9-37E99DE04858}"/>
              </a:ext>
            </a:extLst>
          </p:cNvPr>
          <p:cNvSpPr txBox="1"/>
          <p:nvPr/>
        </p:nvSpPr>
        <p:spPr>
          <a:xfrm>
            <a:off x="6435793" y="2195262"/>
            <a:ext cx="5212451" cy="707886"/>
          </a:xfrm>
          <a:prstGeom prst="rect">
            <a:avLst/>
          </a:prstGeom>
          <a:noFill/>
        </p:spPr>
        <p:txBody>
          <a:bodyPr wrap="square" rtlCol="0">
            <a:spAutoFit/>
          </a:bodyPr>
          <a:lstStyle/>
          <a:p>
            <a:pPr algn="ct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Do you need to store simple data structures, large data objects, or both?</a:t>
            </a:r>
          </a:p>
        </p:txBody>
      </p:sp>
      <p:pic>
        <p:nvPicPr>
          <p:cNvPr id="24" name="Graphic 23">
            <a:extLst>
              <a:ext uri="{FF2B5EF4-FFF2-40B4-BE49-F238E27FC236}">
                <a16:creationId xmlns:a16="http://schemas.microsoft.com/office/drawing/2014/main" id="{69773796-9E57-CD44-B1F9-882194E19574}"/>
              </a:ext>
              <a:ext uri="{C183D7F6-B498-43B3-948B-1728B52AA6E4}">
                <adec:decorative xmlns:adec="http://schemas.microsoft.com/office/drawing/2017/decorative" val="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2596" r="9274" b="23633"/>
          <a:stretch/>
        </p:blipFill>
        <p:spPr>
          <a:xfrm>
            <a:off x="8488432" y="3370337"/>
            <a:ext cx="1607877" cy="1802263"/>
          </a:xfrm>
          <a:prstGeom prst="rect">
            <a:avLst/>
          </a:prstGeom>
        </p:spPr>
      </p:pic>
      <p:sp>
        <p:nvSpPr>
          <p:cNvPr id="3" name="Footer Placeholder 2">
            <a:extLst>
              <a:ext uri="{FF2B5EF4-FFF2-40B4-BE49-F238E27FC236}">
                <a16:creationId xmlns:a16="http://schemas.microsoft.com/office/drawing/2014/main" id="{C322CC69-AFA3-8540-8224-B21771DFA446}"/>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3A8D447C-A155-6D4B-BC49-582126EBA059}"/>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1650854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Database considerations: Durability</a:t>
            </a:r>
          </a:p>
        </p:txBody>
      </p:sp>
      <p:grpSp>
        <p:nvGrpSpPr>
          <p:cNvPr id="9" name="Group 8">
            <a:extLst>
              <a:ext uri="{FF2B5EF4-FFF2-40B4-BE49-F238E27FC236}">
                <a16:creationId xmlns:a16="http://schemas.microsoft.com/office/drawing/2014/main" id="{1525E729-DDF9-D846-850E-B41842C5741B}"/>
              </a:ext>
              <a:ext uri="{C183D7F6-B498-43B3-948B-1728B52AA6E4}">
                <adec:decorative xmlns:adec="http://schemas.microsoft.com/office/drawing/2017/decorative" val="1"/>
              </a:ext>
            </a:extLst>
          </p:cNvPr>
          <p:cNvGrpSpPr/>
          <p:nvPr/>
        </p:nvGrpSpPr>
        <p:grpSpPr>
          <a:xfrm>
            <a:off x="420579" y="1650012"/>
            <a:ext cx="903373" cy="4352604"/>
            <a:chOff x="420579" y="1650012"/>
            <a:chExt cx="903373" cy="4352604"/>
          </a:xfrm>
        </p:grpSpPr>
        <p:sp>
          <p:nvSpPr>
            <p:cNvPr id="16" name="Snip Single Corner Rectangle 15">
              <a:extLst>
                <a:ext uri="{FF2B5EF4-FFF2-40B4-BE49-F238E27FC236}">
                  <a16:creationId xmlns:a16="http://schemas.microsoft.com/office/drawing/2014/main" id="{1C38196A-D5CA-0D4C-BEFD-B8D8CCF61034}"/>
                </a:ext>
              </a:extLst>
            </p:cNvPr>
            <p:cNvSpPr/>
            <p:nvPr/>
          </p:nvSpPr>
          <p:spPr>
            <a:xfrm>
              <a:off x="420579" y="1650012"/>
              <a:ext cx="903373" cy="4352604"/>
            </a:xfrm>
            <a:prstGeom prst="snip1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Upward trend">
              <a:extLst>
                <a:ext uri="{FF2B5EF4-FFF2-40B4-BE49-F238E27FC236}">
                  <a16:creationId xmlns:a16="http://schemas.microsoft.com/office/drawing/2014/main" id="{B5DB22A8-8095-B242-AAFE-83D00B069F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755" y="1856257"/>
              <a:ext cx="678012" cy="678012"/>
            </a:xfrm>
            <a:prstGeom prst="rect">
              <a:avLst/>
            </a:prstGeom>
          </p:spPr>
        </p:pic>
        <p:pic>
          <p:nvPicPr>
            <p:cNvPr id="19" name="Graphic 18" descr="Suitcase">
              <a:extLst>
                <a:ext uri="{FF2B5EF4-FFF2-40B4-BE49-F238E27FC236}">
                  <a16:creationId xmlns:a16="http://schemas.microsoft.com/office/drawing/2014/main" id="{6387B619-96DE-F544-A596-D258FC0EB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4732" y="5090137"/>
              <a:ext cx="683429" cy="683429"/>
            </a:xfrm>
            <a:prstGeom prst="rect">
              <a:avLst/>
            </a:prstGeom>
          </p:spPr>
        </p:pic>
        <p:pic>
          <p:nvPicPr>
            <p:cNvPr id="20" name="Graphic 19" descr="Database">
              <a:extLst>
                <a:ext uri="{FF2B5EF4-FFF2-40B4-BE49-F238E27FC236}">
                  <a16:creationId xmlns:a16="http://schemas.microsoft.com/office/drawing/2014/main" id="{AEA7B7EC-151E-5441-9A6B-C9CE917D4D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340" y="2825435"/>
              <a:ext cx="812215" cy="812215"/>
            </a:xfrm>
            <a:prstGeom prst="rect">
              <a:avLst/>
            </a:prstGeom>
          </p:spPr>
        </p:pic>
        <p:pic>
          <p:nvPicPr>
            <p:cNvPr id="22" name="Graphic 21" descr="Bar chart">
              <a:extLst>
                <a:ext uri="{FF2B5EF4-FFF2-40B4-BE49-F238E27FC236}">
                  <a16:creationId xmlns:a16="http://schemas.microsoft.com/office/drawing/2014/main" id="{8774D3D1-E28C-C94A-B432-1C4A23ED9C2E}"/>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2596" r="9274" b="23633"/>
            <a:stretch/>
          </p:blipFill>
          <p:spPr>
            <a:xfrm>
              <a:off x="563633" y="3928816"/>
              <a:ext cx="636885" cy="713882"/>
            </a:xfrm>
            <a:prstGeom prst="rect">
              <a:avLst/>
            </a:prstGeom>
          </p:spPr>
        </p:pic>
      </p:grpSp>
      <p:sp>
        <p:nvSpPr>
          <p:cNvPr id="6" name="TextBox 5">
            <a:extLst>
              <a:ext uri="{FF2B5EF4-FFF2-40B4-BE49-F238E27FC236}">
                <a16:creationId xmlns:a16="http://schemas.microsoft.com/office/drawing/2014/main" id="{CF07EF61-1E6F-504D-8540-D0EEE3C63B33}"/>
              </a:ext>
            </a:extLst>
          </p:cNvPr>
          <p:cNvSpPr txBox="1"/>
          <p:nvPr/>
        </p:nvSpPr>
        <p:spPr>
          <a:xfrm>
            <a:off x="1657163" y="1968866"/>
            <a:ext cx="5777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Scalability</a:t>
            </a:r>
          </a:p>
        </p:txBody>
      </p:sp>
      <p:sp>
        <p:nvSpPr>
          <p:cNvPr id="5" name="TextBox 4">
            <a:extLst>
              <a:ext uri="{FF2B5EF4-FFF2-40B4-BE49-F238E27FC236}">
                <a16:creationId xmlns:a16="http://schemas.microsoft.com/office/drawing/2014/main" id="{2854E6ED-C6AE-0144-ADD7-994303C41D0C}"/>
              </a:ext>
            </a:extLst>
          </p:cNvPr>
          <p:cNvSpPr txBox="1"/>
          <p:nvPr/>
        </p:nvSpPr>
        <p:spPr>
          <a:xfrm>
            <a:off x="1657162" y="3016100"/>
            <a:ext cx="4253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Total storage requirements</a:t>
            </a:r>
          </a:p>
        </p:txBody>
      </p:sp>
      <p:sp>
        <p:nvSpPr>
          <p:cNvPr id="7" name="TextBox 6">
            <a:extLst>
              <a:ext uri="{FF2B5EF4-FFF2-40B4-BE49-F238E27FC236}">
                <a16:creationId xmlns:a16="http://schemas.microsoft.com/office/drawing/2014/main" id="{19726269-AEC0-0843-A262-19E84F8CE084}"/>
              </a:ext>
            </a:extLst>
          </p:cNvPr>
          <p:cNvSpPr txBox="1"/>
          <p:nvPr/>
        </p:nvSpPr>
        <p:spPr>
          <a:xfrm>
            <a:off x="1657160" y="4116254"/>
            <a:ext cx="4253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Object size and type</a:t>
            </a:r>
          </a:p>
        </p:txBody>
      </p:sp>
      <p:sp>
        <p:nvSpPr>
          <p:cNvPr id="8" name="TextBox 7">
            <a:extLst>
              <a:ext uri="{FF2B5EF4-FFF2-40B4-BE49-F238E27FC236}">
                <a16:creationId xmlns:a16="http://schemas.microsoft.com/office/drawing/2014/main" id="{5FE1C488-CEC6-214A-B8EA-8C9BF8DA359A}"/>
              </a:ext>
            </a:extLst>
          </p:cNvPr>
          <p:cNvSpPr txBox="1"/>
          <p:nvPr/>
        </p:nvSpPr>
        <p:spPr>
          <a:xfrm>
            <a:off x="1657161" y="5216409"/>
            <a:ext cx="4253781" cy="430887"/>
          </a:xfrm>
          <a:prstGeom prst="rect">
            <a:avLst/>
          </a:prstGeom>
          <a:noFill/>
        </p:spPr>
        <p:txBody>
          <a:bodyPr wrap="square" rtlCol="0">
            <a:spAutoFit/>
          </a:bodyPr>
          <a:lstStyle/>
          <a:p>
            <a:pPr>
              <a:buClr>
                <a:schemeClr val="accent2"/>
              </a:buClr>
            </a:pPr>
            <a:r>
              <a:rPr lang="en-US" sz="22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Durability</a:t>
            </a:r>
          </a:p>
        </p:txBody>
      </p:sp>
      <p:sp>
        <p:nvSpPr>
          <p:cNvPr id="13" name="TextBox 12">
            <a:extLst>
              <a:ext uri="{FF2B5EF4-FFF2-40B4-BE49-F238E27FC236}">
                <a16:creationId xmlns:a16="http://schemas.microsoft.com/office/drawing/2014/main" id="{ED9C71D1-AE38-DF44-804E-4DA29BD3D104}"/>
              </a:ext>
            </a:extLst>
          </p:cNvPr>
          <p:cNvSpPr txBox="1"/>
          <p:nvPr/>
        </p:nvSpPr>
        <p:spPr>
          <a:xfrm>
            <a:off x="6347040" y="2205936"/>
            <a:ext cx="5565706" cy="1323439"/>
          </a:xfrm>
          <a:prstGeom prst="rect">
            <a:avLst/>
          </a:prstGeom>
          <a:noFill/>
        </p:spPr>
        <p:txBody>
          <a:bodyPr wrap="square" rtlCol="0">
            <a:spAutoFit/>
          </a:bodyPr>
          <a:lstStyle/>
          <a:p>
            <a:pPr algn="ct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What level of </a:t>
            </a: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durability</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availability</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and </a:t>
            </a: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recoverability</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is required?</a:t>
            </a:r>
          </a:p>
          <a:p>
            <a:pPr algn="ct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p>
          <a:p>
            <a:pPr algn="ct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Do regulatory obligations apply?</a:t>
            </a:r>
          </a:p>
        </p:txBody>
      </p:sp>
      <p:pic>
        <p:nvPicPr>
          <p:cNvPr id="24" name="Graphic 23">
            <a:extLst>
              <a:ext uri="{FF2B5EF4-FFF2-40B4-BE49-F238E27FC236}">
                <a16:creationId xmlns:a16="http://schemas.microsoft.com/office/drawing/2014/main" id="{05667BB6-11D7-B140-8266-245381D2F43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17006" y="3919335"/>
            <a:ext cx="1825774" cy="1825774"/>
          </a:xfrm>
          <a:prstGeom prst="rect">
            <a:avLst/>
          </a:prstGeom>
        </p:spPr>
      </p:pic>
      <p:sp>
        <p:nvSpPr>
          <p:cNvPr id="3" name="Footer Placeholder 2">
            <a:extLst>
              <a:ext uri="{FF2B5EF4-FFF2-40B4-BE49-F238E27FC236}">
                <a16:creationId xmlns:a16="http://schemas.microsoft.com/office/drawing/2014/main" id="{9CEF82CF-69A9-C94E-B4C8-28F88BE6D6FB}"/>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9A3F77A-EF64-D549-AC75-0B802B44E4DB}"/>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967802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Database types </a:t>
            </a:r>
          </a:p>
        </p:txBody>
      </p:sp>
      <p:sp>
        <p:nvSpPr>
          <p:cNvPr id="3" name="TextBox 2">
            <a:extLst>
              <a:ext uri="{FF2B5EF4-FFF2-40B4-BE49-F238E27FC236}">
                <a16:creationId xmlns:a16="http://schemas.microsoft.com/office/drawing/2014/main" id="{E5F4F91C-9E4C-8D40-A066-6F96E5CA7764}"/>
              </a:ext>
            </a:extLst>
          </p:cNvPr>
          <p:cNvSpPr txBox="1"/>
          <p:nvPr/>
        </p:nvSpPr>
        <p:spPr>
          <a:xfrm>
            <a:off x="1710202" y="1764338"/>
            <a:ext cx="8393169" cy="830997"/>
          </a:xfrm>
          <a:prstGeom prst="rect">
            <a:avLst/>
          </a:prstGeom>
          <a:noFill/>
        </p:spPr>
        <p:txBody>
          <a:bodyPr wrap="square" rtlCol="0">
            <a:spAutoFit/>
          </a:bodyPr>
          <a:lstStyle/>
          <a:p>
            <a:pPr algn="ctr"/>
            <a:r>
              <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Now that you reviewed key considerations, consider the two categories of database options available:</a:t>
            </a:r>
          </a:p>
        </p:txBody>
      </p:sp>
      <p:cxnSp>
        <p:nvCxnSpPr>
          <p:cNvPr id="16" name="Straight Connector 15">
            <a:extLst>
              <a:ext uri="{FF2B5EF4-FFF2-40B4-BE49-F238E27FC236}">
                <a16:creationId xmlns:a16="http://schemas.microsoft.com/office/drawing/2014/main" id="{5B13AF6A-1210-B340-A35B-984325B31B8B}"/>
              </a:ext>
              <a:ext uri="{C183D7F6-B498-43B3-948B-1728B52AA6E4}">
                <adec:decorative xmlns:adec="http://schemas.microsoft.com/office/drawing/2017/decorative" val="1"/>
              </a:ext>
            </a:extLst>
          </p:cNvPr>
          <p:cNvCxnSpPr>
            <a:cxnSpLocks/>
          </p:cNvCxnSpPr>
          <p:nvPr/>
        </p:nvCxnSpPr>
        <p:spPr>
          <a:xfrm flipH="1" flipV="1">
            <a:off x="7823415" y="2602247"/>
            <a:ext cx="1612968" cy="160999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E8886F-49BB-9249-A367-0A8E8C2A98B9}"/>
              </a:ext>
              <a:ext uri="{C183D7F6-B498-43B3-948B-1728B52AA6E4}">
                <adec:decorative xmlns:adec="http://schemas.microsoft.com/office/drawing/2017/decorative" val="1"/>
              </a:ext>
            </a:extLst>
          </p:cNvPr>
          <p:cNvCxnSpPr>
            <a:cxnSpLocks/>
          </p:cNvCxnSpPr>
          <p:nvPr/>
        </p:nvCxnSpPr>
        <p:spPr>
          <a:xfrm flipV="1">
            <a:off x="2755033" y="2602248"/>
            <a:ext cx="1435497" cy="1391513"/>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B4EA818-495C-4E4A-9357-A3074A89A620}"/>
              </a:ext>
              <a:ext uri="{C183D7F6-B498-43B3-948B-1728B52AA6E4}">
                <adec:decorative xmlns:adec="http://schemas.microsoft.com/office/drawing/2017/decorative" val="1"/>
              </a:ext>
            </a:extLst>
          </p:cNvPr>
          <p:cNvSpPr/>
          <p:nvPr/>
        </p:nvSpPr>
        <p:spPr>
          <a:xfrm>
            <a:off x="559556" y="3548609"/>
            <a:ext cx="4362138" cy="2639572"/>
          </a:xfrm>
          <a:prstGeom prst="rect">
            <a:avLst/>
          </a:prstGeom>
          <a:solidFill>
            <a:schemeClr val="bg1"/>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AEBD36-A3D0-E04C-865F-9A3468675FD9}"/>
              </a:ext>
              <a:ext uri="{C183D7F6-B498-43B3-948B-1728B52AA6E4}">
                <adec:decorative xmlns:adec="http://schemas.microsoft.com/office/drawing/2017/decorative" val="1"/>
              </a:ext>
            </a:extLst>
          </p:cNvPr>
          <p:cNvSpPr/>
          <p:nvPr/>
        </p:nvSpPr>
        <p:spPr>
          <a:xfrm>
            <a:off x="7255314" y="3548609"/>
            <a:ext cx="4362138" cy="2639572"/>
          </a:xfrm>
          <a:prstGeom prst="rect">
            <a:avLst/>
          </a:prstGeom>
          <a:solidFill>
            <a:schemeClr val="bg1"/>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75000"/>
                  </a:schemeClr>
                </a:solidFill>
                <a:latin typeface="Amazon Ember" panose="020B0603020204020204" pitchFamily="34" charset="0"/>
                <a:ea typeface="Amazon Ember" panose="020B0603020204020204" pitchFamily="34" charset="0"/>
                <a:cs typeface="Amazon Ember" panose="020B0603020204020204" pitchFamily="34" charset="0"/>
              </a:rPr>
              <a:t>Traditional examples:</a:t>
            </a:r>
          </a:p>
          <a:p>
            <a:pPr algn="ctr"/>
            <a:endParaRPr lang="en-US" sz="2000" dirty="0">
              <a:solidFill>
                <a:schemeClr val="accent1">
                  <a:lumMod val="75000"/>
                </a:schemeClr>
              </a:solidFill>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177092C1-CAAF-2C4C-A0E7-E71F3755CD73}"/>
              </a:ext>
            </a:extLst>
          </p:cNvPr>
          <p:cNvSpPr txBox="1"/>
          <p:nvPr/>
        </p:nvSpPr>
        <p:spPr>
          <a:xfrm>
            <a:off x="1452249" y="3774438"/>
            <a:ext cx="2576757" cy="430887"/>
          </a:xfrm>
          <a:prstGeom prst="rect">
            <a:avLst/>
          </a:prstGeom>
          <a:noFill/>
        </p:spPr>
        <p:txBody>
          <a:bodyPr wrap="square" rtlCol="0">
            <a:spAutoFit/>
          </a:bodyPr>
          <a:lstStyle/>
          <a:p>
            <a:pPr algn="ctr"/>
            <a:r>
              <a:rPr lang="en-US" sz="22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Relational</a:t>
            </a:r>
          </a:p>
        </p:txBody>
      </p:sp>
      <p:sp>
        <p:nvSpPr>
          <p:cNvPr id="8" name="TextBox 7">
            <a:extLst>
              <a:ext uri="{FF2B5EF4-FFF2-40B4-BE49-F238E27FC236}">
                <a16:creationId xmlns:a16="http://schemas.microsoft.com/office/drawing/2014/main" id="{1A7A4785-8829-534F-AECF-C90B8B7A1992}"/>
              </a:ext>
            </a:extLst>
          </p:cNvPr>
          <p:cNvSpPr txBox="1"/>
          <p:nvPr/>
        </p:nvSpPr>
        <p:spPr>
          <a:xfrm>
            <a:off x="799398" y="4355339"/>
            <a:ext cx="3882453" cy="1631216"/>
          </a:xfrm>
          <a:prstGeom prst="rect">
            <a:avLst/>
          </a:prstGeom>
          <a:noFill/>
        </p:spPr>
        <p:txBody>
          <a:bodyPr wrap="square" rtlCol="0">
            <a:spAutoFit/>
          </a:bodyPr>
          <a:lstStyle/>
          <a:p>
            <a:pPr algn="ctr"/>
            <a:r>
              <a:rPr lang="en-US" sz="2000" dirty="0">
                <a:solidFill>
                  <a:schemeClr val="accent1">
                    <a:lumMod val="75000"/>
                  </a:schemeClr>
                </a:solidFill>
                <a:latin typeface="Amazon Ember" panose="020B0603020204020204" pitchFamily="34" charset="0"/>
                <a:ea typeface="Amazon Ember" panose="020B0603020204020204" pitchFamily="34" charset="0"/>
                <a:cs typeface="Amazon Ember" panose="020B0603020204020204" pitchFamily="34" charset="0"/>
              </a:rPr>
              <a:t>Traditional examples:</a:t>
            </a:r>
          </a:p>
          <a:p>
            <a:pPr algn="ctr"/>
            <a:endParaRPr lang="en-US" sz="2000" dirty="0">
              <a:solidFill>
                <a:schemeClr val="accent1">
                  <a:lumMod val="75000"/>
                </a:schemeClr>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Microsoft SQL Server</a:t>
            </a:r>
          </a:p>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Oracle Database</a:t>
            </a:r>
          </a:p>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MySQL</a:t>
            </a:r>
          </a:p>
        </p:txBody>
      </p:sp>
      <p:sp>
        <p:nvSpPr>
          <p:cNvPr id="6" name="TextBox 5">
            <a:extLst>
              <a:ext uri="{FF2B5EF4-FFF2-40B4-BE49-F238E27FC236}">
                <a16:creationId xmlns:a16="http://schemas.microsoft.com/office/drawing/2014/main" id="{EE89A3E8-8556-6945-AE9B-35A40FB9B0C3}"/>
              </a:ext>
            </a:extLst>
          </p:cNvPr>
          <p:cNvSpPr txBox="1"/>
          <p:nvPr/>
        </p:nvSpPr>
        <p:spPr>
          <a:xfrm>
            <a:off x="8162997" y="3774438"/>
            <a:ext cx="2576757" cy="430887"/>
          </a:xfrm>
          <a:prstGeom prst="rect">
            <a:avLst/>
          </a:prstGeom>
          <a:solidFill>
            <a:schemeClr val="bg1"/>
          </a:solidFill>
        </p:spPr>
        <p:txBody>
          <a:bodyPr wrap="square" rtlCol="0">
            <a:spAutoFit/>
          </a:bodyPr>
          <a:lstStyle/>
          <a:p>
            <a:pPr algn="ctr"/>
            <a:r>
              <a:rPr lang="en-US" sz="22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Non-Relational</a:t>
            </a:r>
          </a:p>
        </p:txBody>
      </p:sp>
      <p:sp>
        <p:nvSpPr>
          <p:cNvPr id="11" name="TextBox 10">
            <a:extLst>
              <a:ext uri="{FF2B5EF4-FFF2-40B4-BE49-F238E27FC236}">
                <a16:creationId xmlns:a16="http://schemas.microsoft.com/office/drawing/2014/main" id="{52AEB85E-DCAA-D244-8870-81F50BEF3D41}"/>
              </a:ext>
            </a:extLst>
          </p:cNvPr>
          <p:cNvSpPr txBox="1"/>
          <p:nvPr/>
        </p:nvSpPr>
        <p:spPr>
          <a:xfrm>
            <a:off x="7524554" y="4893949"/>
            <a:ext cx="3882453" cy="1015663"/>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MongoDB</a:t>
            </a:r>
          </a:p>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Cassandra</a:t>
            </a:r>
          </a:p>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Redis</a:t>
            </a:r>
          </a:p>
        </p:txBody>
      </p:sp>
      <p:sp>
        <p:nvSpPr>
          <p:cNvPr id="4" name="Footer Placeholder 3">
            <a:extLst>
              <a:ext uri="{FF2B5EF4-FFF2-40B4-BE49-F238E27FC236}">
                <a16:creationId xmlns:a16="http://schemas.microsoft.com/office/drawing/2014/main" id="{3C30EF22-86A6-6043-A855-9F5690DA9A48}"/>
              </a:ext>
            </a:extLst>
          </p:cNvPr>
          <p:cNvSpPr>
            <a:spLocks noGrp="1"/>
          </p:cNvSpPr>
          <p:nvPr>
            <p:ph type="ftr" sz="quarter" idx="3"/>
          </p:nvPr>
        </p:nvSpPr>
        <p:spPr/>
        <p:txBody>
          <a:bodyPr/>
          <a:lstStyle/>
          <a:p>
            <a:r>
              <a:rPr lang="en-US" dirty="0"/>
              <a:t>© 2020, Amazon Web Services, Inc. or its Affiliates. All rights reserved.</a:t>
            </a:r>
          </a:p>
        </p:txBody>
      </p:sp>
      <p:sp>
        <p:nvSpPr>
          <p:cNvPr id="9" name="Slide Number Placeholder 8">
            <a:extLst>
              <a:ext uri="{FF2B5EF4-FFF2-40B4-BE49-F238E27FC236}">
                <a16:creationId xmlns:a16="http://schemas.microsoft.com/office/drawing/2014/main" id="{1969F73C-4C97-EB49-99FD-C79B8A99BDDD}"/>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238091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Relational database type</a:t>
            </a:r>
          </a:p>
        </p:txBody>
      </p:sp>
      <p:sp>
        <p:nvSpPr>
          <p:cNvPr id="5" name="Content Placeholder 4">
            <a:extLst>
              <a:ext uri="{FF2B5EF4-FFF2-40B4-BE49-F238E27FC236}">
                <a16:creationId xmlns:a16="http://schemas.microsoft.com/office/drawing/2014/main" id="{7EDDCB87-F388-664E-BC3B-3AD22E3E3196}"/>
              </a:ext>
            </a:extLst>
          </p:cNvPr>
          <p:cNvSpPr>
            <a:spLocks noGrp="1"/>
          </p:cNvSpPr>
          <p:nvPr>
            <p:ph idx="13"/>
          </p:nvPr>
        </p:nvSpPr>
        <p:spPr>
          <a:xfrm>
            <a:off x="441001" y="1477925"/>
            <a:ext cx="5504688" cy="2202823"/>
          </a:xfrm>
        </p:spPr>
        <p:txBody>
          <a:bodyPr/>
          <a:lstStyle/>
          <a:p>
            <a:pPr marL="0" indent="0">
              <a:buNone/>
            </a:pPr>
            <a:r>
              <a:rPr lang="en-US" dirty="0"/>
              <a:t>Benefits:</a:t>
            </a:r>
          </a:p>
          <a:p>
            <a:r>
              <a:rPr lang="en-US" sz="2000" dirty="0"/>
              <a:t>Ease of use</a:t>
            </a:r>
          </a:p>
          <a:p>
            <a:r>
              <a:rPr lang="en-US" sz="2000" dirty="0"/>
              <a:t>Data integrity</a:t>
            </a:r>
          </a:p>
          <a:p>
            <a:r>
              <a:rPr lang="en-US" sz="2000" dirty="0"/>
              <a:t>Reduced data storage</a:t>
            </a:r>
          </a:p>
          <a:p>
            <a:r>
              <a:rPr lang="en-US" sz="2000" dirty="0"/>
              <a:t>Common language (structured query language, or SQL)</a:t>
            </a:r>
            <a:endParaRPr lang="en-US" sz="2400" dirty="0"/>
          </a:p>
        </p:txBody>
      </p:sp>
      <p:sp>
        <p:nvSpPr>
          <p:cNvPr id="4" name="Content Placeholder 3">
            <a:extLst>
              <a:ext uri="{FF2B5EF4-FFF2-40B4-BE49-F238E27FC236}">
                <a16:creationId xmlns:a16="http://schemas.microsoft.com/office/drawing/2014/main" id="{F452B4F5-E2ED-FF44-AF03-0AA39B18D447}"/>
              </a:ext>
            </a:extLst>
          </p:cNvPr>
          <p:cNvSpPr>
            <a:spLocks noGrp="1"/>
          </p:cNvSpPr>
          <p:nvPr>
            <p:ph idx="1"/>
          </p:nvPr>
        </p:nvSpPr>
        <p:spPr>
          <a:xfrm>
            <a:off x="6096000" y="1477925"/>
            <a:ext cx="5964820" cy="2470949"/>
          </a:xfrm>
        </p:spPr>
        <p:txBody>
          <a:bodyPr/>
          <a:lstStyle/>
          <a:p>
            <a:pPr marL="0" indent="0">
              <a:buNone/>
            </a:pPr>
            <a:r>
              <a:rPr lang="en-US" dirty="0"/>
              <a:t>Relational is ideal when you:</a:t>
            </a:r>
          </a:p>
          <a:p>
            <a:r>
              <a:rPr lang="en-US" sz="2000" dirty="0">
                <a:solidFill>
                  <a:schemeClr val="tx1">
                    <a:lumMod val="85000"/>
                    <a:lumOff val="15000"/>
                  </a:schemeClr>
                </a:solidFill>
              </a:rPr>
              <a:t>Need strict schema rules, ACID compliance, and data quality enforcement</a:t>
            </a:r>
          </a:p>
          <a:p>
            <a:r>
              <a:rPr lang="en-US" sz="2000" dirty="0">
                <a:solidFill>
                  <a:schemeClr val="tx1">
                    <a:lumMod val="85000"/>
                    <a:lumOff val="15000"/>
                  </a:schemeClr>
                </a:solidFill>
              </a:rPr>
              <a:t>Do not need extreme read/write capacity</a:t>
            </a:r>
          </a:p>
          <a:p>
            <a:r>
              <a:rPr lang="en-US" sz="2000" dirty="0">
                <a:solidFill>
                  <a:schemeClr val="tx1">
                    <a:lumMod val="85000"/>
                    <a:lumOff val="15000"/>
                  </a:schemeClr>
                </a:solidFill>
              </a:rPr>
              <a:t>Do not need extreme performance</a:t>
            </a:r>
          </a:p>
          <a:p>
            <a:pPr lvl="1"/>
            <a:r>
              <a:rPr lang="en-US" sz="1800" dirty="0">
                <a:solidFill>
                  <a:schemeClr val="tx1">
                    <a:lumMod val="85000"/>
                    <a:lumOff val="15000"/>
                  </a:schemeClr>
                </a:solidFill>
              </a:rPr>
              <a:t>An RDBMS can be the best, lowest-effort solution</a:t>
            </a:r>
            <a:endParaRPr lang="en-US" sz="1800" dirty="0"/>
          </a:p>
        </p:txBody>
      </p:sp>
      <p:grpSp>
        <p:nvGrpSpPr>
          <p:cNvPr id="3" name="Group 2" descr="a user accesses an app server which makes a SQL query to a relational database. The database provides a response to the app server which passes it on to the user.">
            <a:extLst>
              <a:ext uri="{FF2B5EF4-FFF2-40B4-BE49-F238E27FC236}">
                <a16:creationId xmlns:a16="http://schemas.microsoft.com/office/drawing/2014/main" id="{75AC6C11-3305-6C45-BFBD-B4DBCCC20826}"/>
              </a:ext>
            </a:extLst>
          </p:cNvPr>
          <p:cNvGrpSpPr/>
          <p:nvPr/>
        </p:nvGrpSpPr>
        <p:grpSpPr>
          <a:xfrm>
            <a:off x="1043370" y="3739781"/>
            <a:ext cx="9152197" cy="2762096"/>
            <a:chOff x="1043370" y="3739781"/>
            <a:chExt cx="9152197" cy="2762096"/>
          </a:xfrm>
        </p:grpSpPr>
        <p:pic>
          <p:nvPicPr>
            <p:cNvPr id="8" name="Picture 7">
              <a:extLst>
                <a:ext uri="{FF2B5EF4-FFF2-40B4-BE49-F238E27FC236}">
                  <a16:creationId xmlns:a16="http://schemas.microsoft.com/office/drawing/2014/main" id="{AB60F4A2-0A47-3941-87DF-74943E5ECA91}"/>
                </a:ext>
                <a:ext uri="{C183D7F6-B498-43B3-948B-1728B52AA6E4}">
                  <adec:decorative xmlns:adec="http://schemas.microsoft.com/office/drawing/2017/decorative" val="1"/>
                </a:ext>
              </a:extLst>
            </p:cNvPr>
            <p:cNvPicPr>
              <a:picLocks noChangeAspect="1"/>
            </p:cNvPicPr>
            <p:nvPr/>
          </p:nvPicPr>
          <p:blipFill>
            <a:blip r:embed="rId4">
              <a:alphaModFix amt="77000"/>
            </a:blip>
            <a:stretch>
              <a:fillRect/>
            </a:stretch>
          </p:blipFill>
          <p:spPr>
            <a:xfrm>
              <a:off x="1043370" y="3739781"/>
              <a:ext cx="4786900" cy="2672286"/>
            </a:xfrm>
            <a:prstGeom prst="rect">
              <a:avLst/>
            </a:prstGeom>
            <a:effectLst>
              <a:softEdge rad="368300"/>
            </a:effectLst>
          </p:spPr>
        </p:pic>
        <p:cxnSp>
          <p:nvCxnSpPr>
            <p:cNvPr id="9" name="Straight Arrow Connector 8">
              <a:extLst>
                <a:ext uri="{FF2B5EF4-FFF2-40B4-BE49-F238E27FC236}">
                  <a16:creationId xmlns:a16="http://schemas.microsoft.com/office/drawing/2014/main" id="{3E7C1EE4-CD37-0943-B7DD-4002AF921099}"/>
                </a:ext>
              </a:extLst>
            </p:cNvPr>
            <p:cNvCxnSpPr>
              <a:cxnSpLocks/>
            </p:cNvCxnSpPr>
            <p:nvPr/>
          </p:nvCxnSpPr>
          <p:spPr>
            <a:xfrm flipH="1">
              <a:off x="5878259" y="5158581"/>
              <a:ext cx="1462108"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DDF0D3AC-FE3A-F345-89E6-C4756DA0DD3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7547" y="4862721"/>
              <a:ext cx="638020" cy="638020"/>
            </a:xfrm>
            <a:prstGeom prst="rect">
              <a:avLst/>
            </a:prstGeom>
          </p:spPr>
        </p:pic>
        <p:sp>
          <p:nvSpPr>
            <p:cNvPr id="12" name="TextBox 11">
              <a:extLst>
                <a:ext uri="{FF2B5EF4-FFF2-40B4-BE49-F238E27FC236}">
                  <a16:creationId xmlns:a16="http://schemas.microsoft.com/office/drawing/2014/main" id="{B37B3D07-09BC-824E-A657-D6AA05701804}"/>
                </a:ext>
              </a:extLst>
            </p:cNvPr>
            <p:cNvSpPr txBox="1"/>
            <p:nvPr/>
          </p:nvSpPr>
          <p:spPr>
            <a:xfrm>
              <a:off x="6035384" y="4832647"/>
              <a:ext cx="1151277" cy="338554"/>
            </a:xfrm>
            <a:prstGeom prst="rect">
              <a:avLst/>
            </a:prstGeom>
            <a:noFill/>
          </p:spPr>
          <p:txBody>
            <a:bodyPr wrap="none" rtlCol="0">
              <a:spAutoFit/>
            </a:bodyPr>
            <a:lstStyle/>
            <a:p>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SQL query</a:t>
              </a:r>
            </a:p>
          </p:txBody>
        </p:sp>
        <p:pic>
          <p:nvPicPr>
            <p:cNvPr id="15" name="Graphic 14" descr="Server">
              <a:extLst>
                <a:ext uri="{FF2B5EF4-FFF2-40B4-BE49-F238E27FC236}">
                  <a16:creationId xmlns:a16="http://schemas.microsoft.com/office/drawing/2014/main" id="{21B535E6-D0EB-9343-83C4-B80E4264D0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7440" y="4728869"/>
              <a:ext cx="914400" cy="914400"/>
            </a:xfrm>
            <a:prstGeom prst="rect">
              <a:avLst/>
            </a:prstGeom>
          </p:spPr>
        </p:pic>
        <p:sp>
          <p:nvSpPr>
            <p:cNvPr id="16" name="TextBox 15">
              <a:extLst>
                <a:ext uri="{FF2B5EF4-FFF2-40B4-BE49-F238E27FC236}">
                  <a16:creationId xmlns:a16="http://schemas.microsoft.com/office/drawing/2014/main" id="{74ED841A-BAD7-EB40-A89B-78E60FAA9522}"/>
                </a:ext>
              </a:extLst>
            </p:cNvPr>
            <p:cNvSpPr txBox="1"/>
            <p:nvPr/>
          </p:nvSpPr>
          <p:spPr>
            <a:xfrm>
              <a:off x="7323170" y="5588393"/>
              <a:ext cx="119295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17" name="TextBox 16">
              <a:extLst>
                <a:ext uri="{FF2B5EF4-FFF2-40B4-BE49-F238E27FC236}">
                  <a16:creationId xmlns:a16="http://schemas.microsoft.com/office/drawing/2014/main" id="{4C478435-32CB-3844-AFCF-82014F33BD49}"/>
                </a:ext>
              </a:extLst>
            </p:cNvPr>
            <p:cNvSpPr txBox="1"/>
            <p:nvPr/>
          </p:nvSpPr>
          <p:spPr>
            <a:xfrm>
              <a:off x="9604357" y="5586215"/>
              <a:ext cx="58862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a:t>
              </a:r>
            </a:p>
          </p:txBody>
        </p:sp>
        <p:cxnSp>
          <p:nvCxnSpPr>
            <p:cNvPr id="18" name="Straight Arrow Connector 17">
              <a:extLst>
                <a:ext uri="{FF2B5EF4-FFF2-40B4-BE49-F238E27FC236}">
                  <a16:creationId xmlns:a16="http://schemas.microsoft.com/office/drawing/2014/main" id="{D2C7EA97-95FC-834F-B6FA-62D326001145}"/>
                </a:ext>
              </a:extLst>
            </p:cNvPr>
            <p:cNvCxnSpPr>
              <a:cxnSpLocks/>
            </p:cNvCxnSpPr>
            <p:nvPr/>
          </p:nvCxnSpPr>
          <p:spPr>
            <a:xfrm flipH="1">
              <a:off x="8364560" y="5152124"/>
              <a:ext cx="1117832" cy="433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377842-8A87-864A-86E8-84C3D817A2B2}"/>
                </a:ext>
              </a:extLst>
            </p:cNvPr>
            <p:cNvCxnSpPr>
              <a:cxnSpLocks/>
            </p:cNvCxnSpPr>
            <p:nvPr/>
          </p:nvCxnSpPr>
          <p:spPr>
            <a:xfrm>
              <a:off x="5878259" y="5392003"/>
              <a:ext cx="1528107"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0F7F40F-4E90-5D4D-B176-928E4473F9BF}"/>
                </a:ext>
              </a:extLst>
            </p:cNvPr>
            <p:cNvSpPr txBox="1"/>
            <p:nvPr/>
          </p:nvSpPr>
          <p:spPr>
            <a:xfrm>
              <a:off x="6168343" y="5392003"/>
              <a:ext cx="104227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Response</a:t>
              </a:r>
            </a:p>
          </p:txBody>
        </p:sp>
        <p:cxnSp>
          <p:nvCxnSpPr>
            <p:cNvPr id="26" name="Straight Arrow Connector 25">
              <a:extLst>
                <a:ext uri="{FF2B5EF4-FFF2-40B4-BE49-F238E27FC236}">
                  <a16:creationId xmlns:a16="http://schemas.microsoft.com/office/drawing/2014/main" id="{96F283E3-2651-3246-AA18-D1BA5E77A776}"/>
                </a:ext>
              </a:extLst>
            </p:cNvPr>
            <p:cNvCxnSpPr>
              <a:cxnSpLocks/>
            </p:cNvCxnSpPr>
            <p:nvPr/>
          </p:nvCxnSpPr>
          <p:spPr>
            <a:xfrm>
              <a:off x="8394621" y="5392003"/>
              <a:ext cx="1087771"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E31B3B8-0864-E741-8059-B44DAC4490A7}"/>
                </a:ext>
              </a:extLst>
            </p:cNvPr>
            <p:cNvSpPr txBox="1"/>
            <p:nvPr/>
          </p:nvSpPr>
          <p:spPr>
            <a:xfrm>
              <a:off x="1327096" y="6163323"/>
              <a:ext cx="4875053" cy="338554"/>
            </a:xfrm>
            <a:prstGeom prst="rect">
              <a:avLst/>
            </a:prstGeom>
            <a:noFill/>
          </p:spPr>
          <p:txBody>
            <a:bodyPr wrap="none" rtlCol="0">
              <a:spAutoFit/>
            </a:bodyPr>
            <a:lstStyle/>
            <a:p>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Relational database management system (RDBMS)</a:t>
              </a:r>
            </a:p>
          </p:txBody>
        </p:sp>
      </p:grpSp>
      <p:sp>
        <p:nvSpPr>
          <p:cNvPr id="29" name="Footer Placeholder 28">
            <a:extLst>
              <a:ext uri="{FF2B5EF4-FFF2-40B4-BE49-F238E27FC236}">
                <a16:creationId xmlns:a16="http://schemas.microsoft.com/office/drawing/2014/main" id="{785621AE-24FF-8441-B527-E1D92F41130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0" name="Slide Number Placeholder 29">
            <a:extLst>
              <a:ext uri="{FF2B5EF4-FFF2-40B4-BE49-F238E27FC236}">
                <a16:creationId xmlns:a16="http://schemas.microsoft.com/office/drawing/2014/main" id="{07C5C9F2-DBBC-3D46-B249-1A08F599B094}"/>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3821320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Non-relational database type</a:t>
            </a:r>
          </a:p>
        </p:txBody>
      </p:sp>
      <p:sp>
        <p:nvSpPr>
          <p:cNvPr id="21" name="Content Placeholder 4">
            <a:extLst>
              <a:ext uri="{FF2B5EF4-FFF2-40B4-BE49-F238E27FC236}">
                <a16:creationId xmlns:a16="http://schemas.microsoft.com/office/drawing/2014/main" id="{A1C07759-BA9A-5142-AC69-3A067B0DAE85}"/>
              </a:ext>
            </a:extLst>
          </p:cNvPr>
          <p:cNvSpPr txBox="1">
            <a:spLocks/>
          </p:cNvSpPr>
          <p:nvPr/>
        </p:nvSpPr>
        <p:spPr>
          <a:xfrm>
            <a:off x="591311" y="1582444"/>
            <a:ext cx="5504688" cy="2202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Benefits</a:t>
            </a:r>
          </a:p>
          <a:p>
            <a:r>
              <a:rPr lang="en-US" sz="2000" dirty="0"/>
              <a:t>Flexibility</a:t>
            </a:r>
          </a:p>
          <a:p>
            <a:r>
              <a:rPr lang="en-US" sz="2000" dirty="0"/>
              <a:t>Scalability</a:t>
            </a:r>
          </a:p>
          <a:p>
            <a:r>
              <a:rPr lang="en-US" sz="2000" dirty="0"/>
              <a:t>High performance</a:t>
            </a:r>
          </a:p>
          <a:p>
            <a:r>
              <a:rPr lang="en-US" sz="2000" dirty="0"/>
              <a:t>Highly functional APIs</a:t>
            </a:r>
            <a:endParaRPr lang="en-US" sz="2400" dirty="0"/>
          </a:p>
        </p:txBody>
      </p:sp>
      <p:sp>
        <p:nvSpPr>
          <p:cNvPr id="70" name="TextBox 69">
            <a:extLst>
              <a:ext uri="{FF2B5EF4-FFF2-40B4-BE49-F238E27FC236}">
                <a16:creationId xmlns:a16="http://schemas.microsoft.com/office/drawing/2014/main" id="{8EE9A71A-245C-E147-8EC2-9780A4D7FA7B}"/>
              </a:ext>
            </a:extLst>
          </p:cNvPr>
          <p:cNvSpPr txBox="1"/>
          <p:nvPr/>
        </p:nvSpPr>
        <p:spPr>
          <a:xfrm>
            <a:off x="414299" y="5029657"/>
            <a:ext cx="2029723" cy="400110"/>
          </a:xfrm>
          <a:prstGeom prst="rect">
            <a:avLst/>
          </a:prstGeom>
          <a:noFill/>
        </p:spPr>
        <p:txBody>
          <a:bodyPr wrap="none" rtlCol="0">
            <a:spAutoFit/>
          </a:bodyPr>
          <a:lstStyle/>
          <a:p>
            <a:r>
              <a:rPr lang="en-US" sz="20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 models</a:t>
            </a:r>
          </a:p>
        </p:txBody>
      </p:sp>
      <p:grpSp>
        <p:nvGrpSpPr>
          <p:cNvPr id="4" name="Group 3" descr="shows three key value pairs, such as key 1 with an arrow pointing to value 1.">
            <a:extLst>
              <a:ext uri="{FF2B5EF4-FFF2-40B4-BE49-F238E27FC236}">
                <a16:creationId xmlns:a16="http://schemas.microsoft.com/office/drawing/2014/main" id="{0DD07A73-17A7-914D-BB14-7AE2A4560BBE}"/>
              </a:ext>
            </a:extLst>
          </p:cNvPr>
          <p:cNvGrpSpPr/>
          <p:nvPr/>
        </p:nvGrpSpPr>
        <p:grpSpPr>
          <a:xfrm>
            <a:off x="2972096" y="4013582"/>
            <a:ext cx="2939407" cy="2326579"/>
            <a:chOff x="2972096" y="4013582"/>
            <a:chExt cx="2939407" cy="2326579"/>
          </a:xfrm>
        </p:grpSpPr>
        <p:sp>
          <p:nvSpPr>
            <p:cNvPr id="3" name="Rectangle 2">
              <a:extLst>
                <a:ext uri="{FF2B5EF4-FFF2-40B4-BE49-F238E27FC236}">
                  <a16:creationId xmlns:a16="http://schemas.microsoft.com/office/drawing/2014/main" id="{3365D108-C43A-264A-B345-A48E9AA9303A}"/>
                </a:ext>
              </a:extLst>
            </p:cNvPr>
            <p:cNvSpPr/>
            <p:nvPr/>
          </p:nvSpPr>
          <p:spPr>
            <a:xfrm>
              <a:off x="2972096" y="4650414"/>
              <a:ext cx="1088021" cy="41188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key 1</a:t>
              </a:r>
            </a:p>
          </p:txBody>
        </p:sp>
        <p:sp>
          <p:nvSpPr>
            <p:cNvPr id="26" name="Rectangle 25">
              <a:extLst>
                <a:ext uri="{FF2B5EF4-FFF2-40B4-BE49-F238E27FC236}">
                  <a16:creationId xmlns:a16="http://schemas.microsoft.com/office/drawing/2014/main" id="{2C3ABC72-BA51-2C41-BFA4-23FDB64C7165}"/>
                </a:ext>
              </a:extLst>
            </p:cNvPr>
            <p:cNvSpPr/>
            <p:nvPr/>
          </p:nvSpPr>
          <p:spPr>
            <a:xfrm>
              <a:off x="2972096" y="5259568"/>
              <a:ext cx="1088021" cy="41188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key 2</a:t>
              </a:r>
            </a:p>
          </p:txBody>
        </p:sp>
        <p:cxnSp>
          <p:nvCxnSpPr>
            <p:cNvPr id="5" name="Straight Arrow Connector 4">
              <a:extLst>
                <a:ext uri="{FF2B5EF4-FFF2-40B4-BE49-F238E27FC236}">
                  <a16:creationId xmlns:a16="http://schemas.microsoft.com/office/drawing/2014/main" id="{C828228B-6DC9-0D4E-A101-F120EBACD996}"/>
                </a:ext>
              </a:extLst>
            </p:cNvPr>
            <p:cNvCxnSpPr>
              <a:cxnSpLocks/>
              <a:stCxn id="3" idx="3"/>
              <a:endCxn id="33" idx="2"/>
            </p:cNvCxnSpPr>
            <p:nvPr/>
          </p:nvCxnSpPr>
          <p:spPr>
            <a:xfrm flipV="1">
              <a:off x="4060117" y="4855284"/>
              <a:ext cx="404457" cy="10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A32E5B-6BDA-7840-9F58-7D59235DFA03}"/>
                </a:ext>
              </a:extLst>
            </p:cNvPr>
            <p:cNvCxnSpPr>
              <a:cxnSpLocks/>
              <a:stCxn id="26" idx="3"/>
              <a:endCxn id="32" idx="2"/>
            </p:cNvCxnSpPr>
            <p:nvPr/>
          </p:nvCxnSpPr>
          <p:spPr>
            <a:xfrm>
              <a:off x="4060117" y="5465513"/>
              <a:ext cx="403844" cy="59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9EFABB3-88C0-A34F-BEDA-8DD2923AF649}"/>
                </a:ext>
              </a:extLst>
            </p:cNvPr>
            <p:cNvSpPr/>
            <p:nvPr/>
          </p:nvSpPr>
          <p:spPr>
            <a:xfrm>
              <a:off x="4463961" y="5229712"/>
              <a:ext cx="1434040" cy="48349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2</a:t>
              </a:r>
            </a:p>
          </p:txBody>
        </p:sp>
        <p:sp>
          <p:nvSpPr>
            <p:cNvPr id="33" name="Oval 32">
              <a:extLst>
                <a:ext uri="{FF2B5EF4-FFF2-40B4-BE49-F238E27FC236}">
                  <a16:creationId xmlns:a16="http://schemas.microsoft.com/office/drawing/2014/main" id="{BEB4A3C5-ED00-4546-88D6-D2D20ACF96B2}"/>
                </a:ext>
              </a:extLst>
            </p:cNvPr>
            <p:cNvSpPr/>
            <p:nvPr/>
          </p:nvSpPr>
          <p:spPr>
            <a:xfrm>
              <a:off x="4464574" y="4613539"/>
              <a:ext cx="1434040" cy="48349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1</a:t>
              </a:r>
            </a:p>
          </p:txBody>
        </p:sp>
        <p:sp>
          <p:nvSpPr>
            <p:cNvPr id="37" name="Rectangle 36">
              <a:extLst>
                <a:ext uri="{FF2B5EF4-FFF2-40B4-BE49-F238E27FC236}">
                  <a16:creationId xmlns:a16="http://schemas.microsoft.com/office/drawing/2014/main" id="{B4DE2CC0-9FAC-344F-9788-8905D9DD6047}"/>
                </a:ext>
              </a:extLst>
            </p:cNvPr>
            <p:cNvSpPr/>
            <p:nvPr/>
          </p:nvSpPr>
          <p:spPr>
            <a:xfrm>
              <a:off x="2985598" y="5886527"/>
              <a:ext cx="1088021" cy="41188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key 3</a:t>
              </a:r>
            </a:p>
          </p:txBody>
        </p:sp>
        <p:cxnSp>
          <p:nvCxnSpPr>
            <p:cNvPr id="38" name="Straight Arrow Connector 37">
              <a:extLst>
                <a:ext uri="{FF2B5EF4-FFF2-40B4-BE49-F238E27FC236}">
                  <a16:creationId xmlns:a16="http://schemas.microsoft.com/office/drawing/2014/main" id="{8960F6FA-7F33-5945-B2A6-0F76881E6271}"/>
                </a:ext>
              </a:extLst>
            </p:cNvPr>
            <p:cNvCxnSpPr>
              <a:cxnSpLocks/>
              <a:stCxn id="37" idx="3"/>
              <a:endCxn id="39" idx="2"/>
            </p:cNvCxnSpPr>
            <p:nvPr/>
          </p:nvCxnSpPr>
          <p:spPr>
            <a:xfrm>
              <a:off x="4073619" y="6092472"/>
              <a:ext cx="403844" cy="59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3DB984CE-5CEA-7E4A-985E-1928738EABAF}"/>
                </a:ext>
              </a:extLst>
            </p:cNvPr>
            <p:cNvSpPr/>
            <p:nvPr/>
          </p:nvSpPr>
          <p:spPr>
            <a:xfrm>
              <a:off x="4477463" y="5856671"/>
              <a:ext cx="1434040" cy="48349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value 3</a:t>
              </a:r>
            </a:p>
          </p:txBody>
        </p:sp>
        <p:sp>
          <p:nvSpPr>
            <p:cNvPr id="40" name="TextBox 39">
              <a:extLst>
                <a:ext uri="{FF2B5EF4-FFF2-40B4-BE49-F238E27FC236}">
                  <a16:creationId xmlns:a16="http://schemas.microsoft.com/office/drawing/2014/main" id="{586B3752-397E-8E48-B14A-2911D63EAB95}"/>
                </a:ext>
              </a:extLst>
            </p:cNvPr>
            <p:cNvSpPr txBox="1"/>
            <p:nvPr/>
          </p:nvSpPr>
          <p:spPr>
            <a:xfrm>
              <a:off x="3066623" y="4013582"/>
              <a:ext cx="1603324" cy="461665"/>
            </a:xfrm>
            <a:prstGeom prst="rect">
              <a:avLst/>
            </a:prstGeom>
            <a:noFill/>
          </p:spPr>
          <p:txBody>
            <a:bodyPr wrap="none" rtlCol="0">
              <a:spAutoFit/>
            </a:bodyPr>
            <a:lstStyle>
              <a:defPPr>
                <a:defRPr lang="en-US"/>
              </a:defPPr>
              <a:lvl1pPr>
                <a:defRPr sz="2400" b="1">
                  <a:solidFill>
                    <a:schemeClr val="accent5"/>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key-value</a:t>
              </a:r>
            </a:p>
          </p:txBody>
        </p:sp>
      </p:grpSp>
      <p:sp>
        <p:nvSpPr>
          <p:cNvPr id="22" name="Content Placeholder 3">
            <a:extLst>
              <a:ext uri="{FF2B5EF4-FFF2-40B4-BE49-F238E27FC236}">
                <a16:creationId xmlns:a16="http://schemas.microsoft.com/office/drawing/2014/main" id="{CA49251C-0A45-8240-8AE3-9E9FB067DEC8}"/>
              </a:ext>
            </a:extLst>
          </p:cNvPr>
          <p:cNvSpPr>
            <a:spLocks noGrp="1"/>
          </p:cNvSpPr>
          <p:nvPr>
            <p:ph idx="1"/>
          </p:nvPr>
        </p:nvSpPr>
        <p:spPr>
          <a:xfrm>
            <a:off x="6126141" y="1557139"/>
            <a:ext cx="5847556" cy="2202823"/>
          </a:xfrm>
        </p:spPr>
        <p:txBody>
          <a:bodyPr/>
          <a:lstStyle/>
          <a:p>
            <a:pPr marL="0" indent="0">
              <a:buNone/>
            </a:pPr>
            <a:r>
              <a:rPr lang="en-US" dirty="0"/>
              <a:t>Non-relational is ideal when:</a:t>
            </a:r>
          </a:p>
          <a:p>
            <a:r>
              <a:rPr lang="en-US" sz="2000" dirty="0"/>
              <a:t>Database must scale </a:t>
            </a:r>
            <a:r>
              <a:rPr lang="en-US" sz="2000" dirty="0">
                <a:solidFill>
                  <a:schemeClr val="accent5"/>
                </a:solidFill>
                <a:latin typeface="Amazon Ember" panose="02000000000000000000" pitchFamily="2" charset="0"/>
                <a:ea typeface="Amazon Ember" panose="02000000000000000000" pitchFamily="2" charset="0"/>
              </a:rPr>
              <a:t>horizontally</a:t>
            </a:r>
            <a:r>
              <a:rPr lang="en-US" sz="2000" b="1" dirty="0">
                <a:solidFill>
                  <a:schemeClr val="accent5"/>
                </a:solidFill>
              </a:rPr>
              <a:t> </a:t>
            </a:r>
            <a:r>
              <a:rPr lang="en-US" sz="2000" dirty="0"/>
              <a:t>to handle</a:t>
            </a:r>
            <a:r>
              <a:rPr lang="en-US" sz="2000" b="1" dirty="0">
                <a:solidFill>
                  <a:schemeClr val="accent5"/>
                </a:solidFill>
              </a:rPr>
              <a:t> </a:t>
            </a:r>
            <a:r>
              <a:rPr lang="en-US" sz="2000" dirty="0"/>
              <a:t>massive data volume</a:t>
            </a:r>
          </a:p>
          <a:p>
            <a:r>
              <a:rPr lang="en-US" sz="2000" dirty="0"/>
              <a:t>Data does not lend itself well to traditional schemas</a:t>
            </a:r>
          </a:p>
          <a:p>
            <a:r>
              <a:rPr lang="en-US" sz="2000" dirty="0"/>
              <a:t>Read/write rates exceed what can be economically supported through traditional RDBMS</a:t>
            </a:r>
          </a:p>
          <a:p>
            <a:endParaRPr lang="en-US" sz="1800" dirty="0"/>
          </a:p>
          <a:p>
            <a:endParaRPr lang="en-US" sz="1800" dirty="0"/>
          </a:p>
        </p:txBody>
      </p:sp>
      <p:grpSp>
        <p:nvGrpSpPr>
          <p:cNvPr id="6" name="Group 5" descr="shows a graph model with three circles connected to another circle.">
            <a:extLst>
              <a:ext uri="{FF2B5EF4-FFF2-40B4-BE49-F238E27FC236}">
                <a16:creationId xmlns:a16="http://schemas.microsoft.com/office/drawing/2014/main" id="{3C71FA08-1ED9-1944-8251-AA4B29D28C22}"/>
              </a:ext>
            </a:extLst>
          </p:cNvPr>
          <p:cNvGrpSpPr/>
          <p:nvPr/>
        </p:nvGrpSpPr>
        <p:grpSpPr>
          <a:xfrm>
            <a:off x="7712440" y="4369314"/>
            <a:ext cx="1977538" cy="2221170"/>
            <a:chOff x="7712440" y="4369314"/>
            <a:chExt cx="1977538" cy="2221170"/>
          </a:xfrm>
        </p:grpSpPr>
        <p:sp>
          <p:nvSpPr>
            <p:cNvPr id="41" name="TextBox 40">
              <a:extLst>
                <a:ext uri="{FF2B5EF4-FFF2-40B4-BE49-F238E27FC236}">
                  <a16:creationId xmlns:a16="http://schemas.microsoft.com/office/drawing/2014/main" id="{DE96B386-F339-E648-9901-B733DD8D308A}"/>
                </a:ext>
              </a:extLst>
            </p:cNvPr>
            <p:cNvSpPr txBox="1"/>
            <p:nvPr/>
          </p:nvSpPr>
          <p:spPr>
            <a:xfrm>
              <a:off x="8650911" y="4369314"/>
              <a:ext cx="1039067" cy="461665"/>
            </a:xfrm>
            <a:prstGeom prst="rect">
              <a:avLst/>
            </a:prstGeom>
            <a:noFill/>
          </p:spPr>
          <p:txBody>
            <a:bodyPr wrap="none" rtlCol="0">
              <a:spAutoFit/>
            </a:bodyPr>
            <a:lstStyle/>
            <a:p>
              <a: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graph</a:t>
              </a:r>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Oval 41">
              <a:extLst>
                <a:ext uri="{FF2B5EF4-FFF2-40B4-BE49-F238E27FC236}">
                  <a16:creationId xmlns:a16="http://schemas.microsoft.com/office/drawing/2014/main" id="{6F01810D-1D6B-A441-B111-5EC3133D3FC5}"/>
                </a:ext>
              </a:extLst>
            </p:cNvPr>
            <p:cNvSpPr/>
            <p:nvPr/>
          </p:nvSpPr>
          <p:spPr>
            <a:xfrm>
              <a:off x="7712440" y="4613539"/>
              <a:ext cx="647860" cy="63224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004800ED-2084-E343-B704-40847DFAF3D4}"/>
                </a:ext>
              </a:extLst>
            </p:cNvPr>
            <p:cNvCxnSpPr>
              <a:cxnSpLocks/>
              <a:stCxn id="42" idx="6"/>
              <a:endCxn id="59" idx="2"/>
            </p:cNvCxnSpPr>
            <p:nvPr/>
          </p:nvCxnSpPr>
          <p:spPr>
            <a:xfrm>
              <a:off x="8360300" y="4929663"/>
              <a:ext cx="623572" cy="3628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AE961AD-DEA8-BC45-B16D-75FA017F7740}"/>
                </a:ext>
              </a:extLst>
            </p:cNvPr>
            <p:cNvCxnSpPr>
              <a:cxnSpLocks/>
              <a:stCxn id="59" idx="3"/>
              <a:endCxn id="60" idx="7"/>
            </p:cNvCxnSpPr>
            <p:nvPr/>
          </p:nvCxnSpPr>
          <p:spPr>
            <a:xfrm flipH="1">
              <a:off x="8594312" y="5516085"/>
              <a:ext cx="484437" cy="15125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580E570-7D52-A049-9252-923043FBAB16}"/>
                </a:ext>
              </a:extLst>
            </p:cNvPr>
            <p:cNvSpPr/>
            <p:nvPr/>
          </p:nvSpPr>
          <p:spPr>
            <a:xfrm>
              <a:off x="8983872" y="4976428"/>
              <a:ext cx="647860" cy="63224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456BAC78-BE53-724B-8097-0938AF31517F}"/>
                </a:ext>
              </a:extLst>
            </p:cNvPr>
            <p:cNvSpPr/>
            <p:nvPr/>
          </p:nvSpPr>
          <p:spPr>
            <a:xfrm>
              <a:off x="8041329" y="5574747"/>
              <a:ext cx="647860" cy="63224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64">
              <a:extLst>
                <a:ext uri="{FF2B5EF4-FFF2-40B4-BE49-F238E27FC236}">
                  <a16:creationId xmlns:a16="http://schemas.microsoft.com/office/drawing/2014/main" id="{F456D46B-8612-444F-89E1-5778517C8A54}"/>
                </a:ext>
              </a:extLst>
            </p:cNvPr>
            <p:cNvCxnSpPr>
              <a:cxnSpLocks/>
            </p:cNvCxnSpPr>
            <p:nvPr/>
          </p:nvCxnSpPr>
          <p:spPr>
            <a:xfrm flipH="1">
              <a:off x="9307802" y="5582443"/>
              <a:ext cx="1" cy="38369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CA5C391-8F58-B440-91E5-C8E45E59CEBC}"/>
                </a:ext>
              </a:extLst>
            </p:cNvPr>
            <p:cNvSpPr/>
            <p:nvPr/>
          </p:nvSpPr>
          <p:spPr>
            <a:xfrm>
              <a:off x="8995534" y="5958236"/>
              <a:ext cx="647860" cy="63224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Footer Placeholder 67">
            <a:extLst>
              <a:ext uri="{FF2B5EF4-FFF2-40B4-BE49-F238E27FC236}">
                <a16:creationId xmlns:a16="http://schemas.microsoft.com/office/drawing/2014/main" id="{8617B657-F4BD-7B44-B353-B283709613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4" name="Slide Number Placeholder 41">
            <a:extLst>
              <a:ext uri="{FF2B5EF4-FFF2-40B4-BE49-F238E27FC236}">
                <a16:creationId xmlns:a16="http://schemas.microsoft.com/office/drawing/2014/main" id="{4E39200C-D77A-4F4B-86FC-84B4B2F31E4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748890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database options</a:t>
            </a:r>
          </a:p>
        </p:txBody>
      </p:sp>
      <p:sp>
        <p:nvSpPr>
          <p:cNvPr id="4" name="TextBox 3"/>
          <p:cNvSpPr txBox="1"/>
          <p:nvPr/>
        </p:nvSpPr>
        <p:spPr>
          <a:xfrm>
            <a:off x="1843701" y="1546946"/>
            <a:ext cx="7847554" cy="368916"/>
          </a:xfrm>
          <a:prstGeom prst="rect">
            <a:avLst/>
          </a:prstGeom>
          <a:noFill/>
        </p:spPr>
        <p:txBody>
          <a:bodyPr wrap="square" rtlCol="0">
            <a:spAutoFit/>
          </a:bodyPr>
          <a:lstStyle/>
          <a:p>
            <a:pPr algn="ctr"/>
            <a:r>
              <a:rPr lang="en-US" sz="1797" i="1" dirty="0">
                <a:latin typeface="Amazon Ember" panose="02000000000000000000" pitchFamily="2" charset="0"/>
                <a:ea typeface="Amazon Ember" panose="02000000000000000000" pitchFamily="2" charset="0"/>
              </a:rPr>
              <a:t>More database options exist—these options are common examples</a:t>
            </a:r>
          </a:p>
        </p:txBody>
      </p:sp>
      <p:sp>
        <p:nvSpPr>
          <p:cNvPr id="3" name="TextBox 2">
            <a:extLst>
              <a:ext uri="{FF2B5EF4-FFF2-40B4-BE49-F238E27FC236}">
                <a16:creationId xmlns:a16="http://schemas.microsoft.com/office/drawing/2014/main" id="{6653AD5C-08FD-DA43-B7F2-6B7D0001A827}"/>
              </a:ext>
            </a:extLst>
          </p:cNvPr>
          <p:cNvSpPr txBox="1"/>
          <p:nvPr/>
        </p:nvSpPr>
        <p:spPr>
          <a:xfrm>
            <a:off x="1169292" y="2400892"/>
            <a:ext cx="4208072" cy="523084"/>
          </a:xfrm>
          <a:prstGeom prst="rect">
            <a:avLst/>
          </a:prstGeom>
          <a:noFill/>
        </p:spPr>
        <p:txBody>
          <a:bodyPr wrap="square" rtlCol="0">
            <a:spAutoFit/>
          </a:bodyPr>
          <a:lstStyle/>
          <a:p>
            <a:pPr algn="ctr"/>
            <a:r>
              <a:rPr lang="en-US" sz="2799"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Relational databases</a:t>
            </a:r>
          </a:p>
        </p:txBody>
      </p:sp>
      <p:pic>
        <p:nvPicPr>
          <p:cNvPr id="34" name="Graphic 15">
            <a:extLst>
              <a:ext uri="{FF2B5EF4-FFF2-40B4-BE49-F238E27FC236}">
                <a16:creationId xmlns:a16="http://schemas.microsoft.com/office/drawing/2014/main" id="{C74B9571-CBCE-0B41-BB93-C639C1D06D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4234" y="3136334"/>
            <a:ext cx="1098937" cy="1098937"/>
          </a:xfrm>
          <a:prstGeom prst="rect">
            <a:avLst/>
          </a:prstGeom>
        </p:spPr>
      </p:pic>
      <p:sp>
        <p:nvSpPr>
          <p:cNvPr id="20" name="TextBox 19">
            <a:extLst>
              <a:ext uri="{FF2B5EF4-FFF2-40B4-BE49-F238E27FC236}">
                <a16:creationId xmlns:a16="http://schemas.microsoft.com/office/drawing/2014/main" id="{E8FBC3F4-5F07-A843-B54A-B8853D7558CD}"/>
              </a:ext>
            </a:extLst>
          </p:cNvPr>
          <p:cNvSpPr txBox="1"/>
          <p:nvPr/>
        </p:nvSpPr>
        <p:spPr>
          <a:xfrm>
            <a:off x="1146725" y="4392079"/>
            <a:ext cx="1393953" cy="707702"/>
          </a:xfrm>
          <a:prstGeom prst="rect">
            <a:avLst/>
          </a:prstGeom>
          <a:noFill/>
        </p:spPr>
        <p:txBody>
          <a:bodyPr wrap="square" rtlCol="0">
            <a:spAutoFit/>
          </a:bodyPr>
          <a:lstStyle/>
          <a:p>
            <a:pPr algn="ctr"/>
            <a:r>
              <a:rPr lang="en-US" sz="1999" dirty="0">
                <a:solidFill>
                  <a:schemeClr val="tx1">
                    <a:lumMod val="75000"/>
                    <a:lumOff val="25000"/>
                  </a:schemeClr>
                </a:solidFill>
                <a:latin typeface="Amazon Ember" panose="02000000000000000000" pitchFamily="2" charset="0"/>
                <a:ea typeface="Amazon Ember" panose="02000000000000000000" pitchFamily="2" charset="0"/>
                <a:cs typeface="Amazon Ember Light" panose="020B0403020204020204" pitchFamily="34" charset="0"/>
              </a:rPr>
              <a:t>Amazon RDS</a:t>
            </a:r>
          </a:p>
        </p:txBody>
      </p:sp>
      <p:pic>
        <p:nvPicPr>
          <p:cNvPr id="30" name="Graphic 33">
            <a:extLst>
              <a:ext uri="{FF2B5EF4-FFF2-40B4-BE49-F238E27FC236}">
                <a16:creationId xmlns:a16="http://schemas.microsoft.com/office/drawing/2014/main" id="{8BE31354-0FB2-1D49-82D7-D84A84D0654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5567" y="3136334"/>
            <a:ext cx="1098937" cy="1098937"/>
          </a:xfrm>
          <a:prstGeom prst="rect">
            <a:avLst/>
          </a:prstGeom>
        </p:spPr>
      </p:pic>
      <p:sp>
        <p:nvSpPr>
          <p:cNvPr id="21" name="TextBox 20">
            <a:extLst>
              <a:ext uri="{FF2B5EF4-FFF2-40B4-BE49-F238E27FC236}">
                <a16:creationId xmlns:a16="http://schemas.microsoft.com/office/drawing/2014/main" id="{6936F649-7931-D148-B0C2-873B316064BB}"/>
              </a:ext>
            </a:extLst>
          </p:cNvPr>
          <p:cNvSpPr txBox="1"/>
          <p:nvPr/>
        </p:nvSpPr>
        <p:spPr>
          <a:xfrm>
            <a:off x="2547463" y="4392079"/>
            <a:ext cx="1521182" cy="707702"/>
          </a:xfrm>
          <a:prstGeom prst="rect">
            <a:avLst/>
          </a:prstGeom>
          <a:noFill/>
        </p:spPr>
        <p:txBody>
          <a:bodyPr wrap="square" rtlCol="0">
            <a:spAutoFit/>
          </a:bodyPr>
          <a:lstStyle/>
          <a:p>
            <a:pPr algn="ctr"/>
            <a:r>
              <a:rPr lang="en-US" sz="1999"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pic>
        <p:nvPicPr>
          <p:cNvPr id="39" name="Graphic 27">
            <a:extLst>
              <a:ext uri="{FF2B5EF4-FFF2-40B4-BE49-F238E27FC236}">
                <a16:creationId xmlns:a16="http://schemas.microsoft.com/office/drawing/2014/main" id="{BE111FD0-BA65-1E49-9BA2-83EC0AED97E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6900" y="3130297"/>
            <a:ext cx="1111012" cy="1111012"/>
          </a:xfrm>
          <a:prstGeom prst="rect">
            <a:avLst/>
          </a:prstGeom>
        </p:spPr>
      </p:pic>
      <p:sp>
        <p:nvSpPr>
          <p:cNvPr id="37" name="TextBox 36">
            <a:extLst>
              <a:ext uri="{FF2B5EF4-FFF2-40B4-BE49-F238E27FC236}">
                <a16:creationId xmlns:a16="http://schemas.microsoft.com/office/drawing/2014/main" id="{E8FBC3F4-5F07-A843-B54A-B8853D7558CD}"/>
              </a:ext>
            </a:extLst>
          </p:cNvPr>
          <p:cNvSpPr txBox="1"/>
          <p:nvPr/>
        </p:nvSpPr>
        <p:spPr>
          <a:xfrm>
            <a:off x="4075429" y="4392079"/>
            <a:ext cx="1393953" cy="707702"/>
          </a:xfrm>
          <a:prstGeom prst="rect">
            <a:avLst/>
          </a:prstGeom>
          <a:noFill/>
        </p:spPr>
        <p:txBody>
          <a:bodyPr wrap="square" rtlCol="0">
            <a:spAutoFit/>
          </a:bodyPr>
          <a:lstStyle/>
          <a:p>
            <a:pPr algn="ctr"/>
            <a:r>
              <a:rPr lang="en-US" sz="1999"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Aurora</a:t>
            </a:r>
          </a:p>
        </p:txBody>
      </p:sp>
      <p:sp>
        <p:nvSpPr>
          <p:cNvPr id="16" name="TextBox 15">
            <a:extLst>
              <a:ext uri="{FF2B5EF4-FFF2-40B4-BE49-F238E27FC236}">
                <a16:creationId xmlns:a16="http://schemas.microsoft.com/office/drawing/2014/main" id="{DFE66C86-9CEC-524B-9FBE-AC3640F929C7}"/>
              </a:ext>
            </a:extLst>
          </p:cNvPr>
          <p:cNvSpPr txBox="1"/>
          <p:nvPr/>
        </p:nvSpPr>
        <p:spPr>
          <a:xfrm>
            <a:off x="6346488" y="2400892"/>
            <a:ext cx="4343447" cy="523084"/>
          </a:xfrm>
          <a:prstGeom prst="rect">
            <a:avLst/>
          </a:prstGeom>
          <a:noFill/>
        </p:spPr>
        <p:txBody>
          <a:bodyPr wrap="square" rtlCol="0">
            <a:spAutoFit/>
          </a:bodyPr>
          <a:lstStyle/>
          <a:p>
            <a:pPr algn="ctr"/>
            <a:r>
              <a:rPr lang="en-US" sz="2799"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Non-relational databases</a:t>
            </a:r>
          </a:p>
        </p:txBody>
      </p:sp>
      <p:pic>
        <p:nvPicPr>
          <p:cNvPr id="31" name="Graphic 47">
            <a:extLst>
              <a:ext uri="{FF2B5EF4-FFF2-40B4-BE49-F238E27FC236}">
                <a16:creationId xmlns:a16="http://schemas.microsoft.com/office/drawing/2014/main" id="{64ACDB4E-B998-9447-845B-246D5827B99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6890" y="3137175"/>
            <a:ext cx="1098937" cy="1098937"/>
          </a:xfrm>
          <a:prstGeom prst="rect">
            <a:avLst/>
          </a:prstGeom>
        </p:spPr>
      </p:pic>
      <p:sp>
        <p:nvSpPr>
          <p:cNvPr id="22" name="TextBox 21">
            <a:extLst>
              <a:ext uri="{FF2B5EF4-FFF2-40B4-BE49-F238E27FC236}">
                <a16:creationId xmlns:a16="http://schemas.microsoft.com/office/drawing/2014/main" id="{8AEAD83B-A02A-AC4D-AB53-FE4C152535AE}"/>
              </a:ext>
            </a:extLst>
          </p:cNvPr>
          <p:cNvSpPr txBox="1"/>
          <p:nvPr/>
        </p:nvSpPr>
        <p:spPr>
          <a:xfrm>
            <a:off x="6176345" y="4398957"/>
            <a:ext cx="1780026" cy="707702"/>
          </a:xfrm>
          <a:prstGeom prst="rect">
            <a:avLst/>
          </a:prstGeom>
          <a:noFill/>
        </p:spPr>
        <p:txBody>
          <a:bodyPr wrap="square" rtlCol="0">
            <a:spAutoFit/>
          </a:bodyPr>
          <a:lstStyle/>
          <a:p>
            <a:pPr algn="ctr"/>
            <a:r>
              <a:rPr lang="en-US" sz="1999" dirty="0">
                <a:solidFill>
                  <a:schemeClr val="tx1">
                    <a:lumMod val="75000"/>
                    <a:lumOff val="25000"/>
                  </a:schemeClr>
                </a:solidFill>
                <a:latin typeface="Amazon Ember" panose="02000000000000000000" pitchFamily="2" charset="0"/>
                <a:ea typeface="Amazon Ember" panose="02000000000000000000" pitchFamily="2" charset="0"/>
                <a:cs typeface="Amazon Ember Light" panose="020B0403020204020204" pitchFamily="34" charset="0"/>
              </a:rPr>
              <a:t>Amazon DynamoDB</a:t>
            </a:r>
          </a:p>
        </p:txBody>
      </p:sp>
      <p:pic>
        <p:nvPicPr>
          <p:cNvPr id="32" name="Graphic 57">
            <a:extLst>
              <a:ext uri="{FF2B5EF4-FFF2-40B4-BE49-F238E27FC236}">
                <a16:creationId xmlns:a16="http://schemas.microsoft.com/office/drawing/2014/main" id="{3060BB77-83D3-884D-AD1A-9A300D680F1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81242" y="3137175"/>
            <a:ext cx="1098937" cy="1098937"/>
          </a:xfrm>
          <a:prstGeom prst="rect">
            <a:avLst/>
          </a:prstGeom>
        </p:spPr>
      </p:pic>
      <p:sp>
        <p:nvSpPr>
          <p:cNvPr id="23" name="TextBox 22">
            <a:extLst>
              <a:ext uri="{FF2B5EF4-FFF2-40B4-BE49-F238E27FC236}">
                <a16:creationId xmlns:a16="http://schemas.microsoft.com/office/drawing/2014/main" id="{D650B931-6827-6547-83E4-A4840C08D830}"/>
              </a:ext>
            </a:extLst>
          </p:cNvPr>
          <p:cNvSpPr txBox="1"/>
          <p:nvPr/>
        </p:nvSpPr>
        <p:spPr>
          <a:xfrm>
            <a:off x="7541434" y="4398957"/>
            <a:ext cx="1978550" cy="707702"/>
          </a:xfrm>
          <a:prstGeom prst="rect">
            <a:avLst/>
          </a:prstGeom>
          <a:noFill/>
        </p:spPr>
        <p:txBody>
          <a:bodyPr wrap="square" rtlCol="0">
            <a:spAutoFit/>
          </a:bodyPr>
          <a:lstStyle/>
          <a:p>
            <a:pPr algn="ctr"/>
            <a:r>
              <a:rPr lang="en-US" sz="1999"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ElastiCache</a:t>
            </a:r>
          </a:p>
        </p:txBody>
      </p:sp>
      <p:pic>
        <p:nvPicPr>
          <p:cNvPr id="29" name="Graphic 12">
            <a:extLst>
              <a:ext uri="{FF2B5EF4-FFF2-40B4-BE49-F238E27FC236}">
                <a16:creationId xmlns:a16="http://schemas.microsoft.com/office/drawing/2014/main" id="{1C6B83D2-6654-284D-8391-ACAF1DACF23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45594" y="3137175"/>
            <a:ext cx="1098937" cy="1098937"/>
          </a:xfrm>
          <a:prstGeom prst="rect">
            <a:avLst/>
          </a:prstGeom>
        </p:spPr>
      </p:pic>
      <p:sp>
        <p:nvSpPr>
          <p:cNvPr id="24" name="TextBox 23">
            <a:extLst>
              <a:ext uri="{FF2B5EF4-FFF2-40B4-BE49-F238E27FC236}">
                <a16:creationId xmlns:a16="http://schemas.microsoft.com/office/drawing/2014/main" id="{06E764F6-5817-A244-8E93-4EE847E2D28C}"/>
              </a:ext>
            </a:extLst>
          </p:cNvPr>
          <p:cNvSpPr txBox="1"/>
          <p:nvPr/>
        </p:nvSpPr>
        <p:spPr>
          <a:xfrm>
            <a:off x="9130045" y="4398957"/>
            <a:ext cx="1730033" cy="707702"/>
          </a:xfrm>
          <a:prstGeom prst="rect">
            <a:avLst/>
          </a:prstGeom>
          <a:noFill/>
        </p:spPr>
        <p:txBody>
          <a:bodyPr wrap="square" rtlCol="0">
            <a:spAutoFit/>
          </a:bodyPr>
          <a:lstStyle/>
          <a:p>
            <a:pPr algn="ctr"/>
            <a:r>
              <a:rPr lang="en-US" sz="1999"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Neptune</a:t>
            </a:r>
          </a:p>
        </p:txBody>
      </p:sp>
      <p:sp>
        <p:nvSpPr>
          <p:cNvPr id="33" name="TextBox 32">
            <a:extLst>
              <a:ext uri="{FF2B5EF4-FFF2-40B4-BE49-F238E27FC236}">
                <a16:creationId xmlns:a16="http://schemas.microsoft.com/office/drawing/2014/main" id="{58801134-786F-E04F-814F-AF3FAC009F18}"/>
              </a:ext>
            </a:extLst>
          </p:cNvPr>
          <p:cNvSpPr txBox="1"/>
          <p:nvPr/>
        </p:nvSpPr>
        <p:spPr>
          <a:xfrm>
            <a:off x="3784011" y="5655739"/>
            <a:ext cx="2562477" cy="368916"/>
          </a:xfrm>
          <a:prstGeom prst="rect">
            <a:avLst/>
          </a:prstGeom>
          <a:solidFill>
            <a:schemeClr val="bg1"/>
          </a:solidFill>
        </p:spPr>
        <p:txBody>
          <a:bodyPr wrap="square" rIns="274320" rtlCol="0">
            <a:spAutoFit/>
          </a:bodyPr>
          <a:lstStyle/>
          <a:p>
            <a:pPr algn="ctr"/>
            <a:r>
              <a:rPr lang="en-US" sz="1797" i="1" dirty="0">
                <a:ln>
                  <a:solidFill>
                    <a:schemeClr val="accent5"/>
                  </a:solidFill>
                </a:ln>
                <a:solidFill>
                  <a:schemeClr val="accent5"/>
                </a:solidFill>
                <a:latin typeface="Amazon Ember" panose="02000000000000000000" pitchFamily="2" charset="0"/>
                <a:ea typeface="Amazon Ember" panose="02000000000000000000" pitchFamily="2" charset="0"/>
              </a:rPr>
              <a:t>Focus in this module </a:t>
            </a:r>
          </a:p>
        </p:txBody>
      </p:sp>
      <p:cxnSp>
        <p:nvCxnSpPr>
          <p:cNvPr id="18" name="Elbow Connector 17">
            <a:extLst>
              <a:ext uri="{FF2B5EF4-FFF2-40B4-BE49-F238E27FC236}">
                <a16:creationId xmlns:a16="http://schemas.microsoft.com/office/drawing/2014/main" id="{F429A58A-29E0-EF4A-9DFA-4450153234F1}"/>
              </a:ext>
              <a:ext uri="{C183D7F6-B498-43B3-948B-1728B52AA6E4}">
                <adec:decorative xmlns:adec="http://schemas.microsoft.com/office/drawing/2017/decorative" val="1"/>
              </a:ext>
            </a:extLst>
          </p:cNvPr>
          <p:cNvCxnSpPr>
            <a:cxnSpLocks/>
            <a:endCxn id="22" idx="2"/>
          </p:cNvCxnSpPr>
          <p:nvPr/>
        </p:nvCxnSpPr>
        <p:spPr>
          <a:xfrm flipV="1">
            <a:off x="6201340" y="5106659"/>
            <a:ext cx="865018" cy="733538"/>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595477F-722E-B548-9564-18EE9FF9EF64}"/>
              </a:ext>
              <a:ext uri="{C183D7F6-B498-43B3-948B-1728B52AA6E4}">
                <adec:decorative xmlns:adec="http://schemas.microsoft.com/office/drawing/2017/decorative" val="1"/>
              </a:ext>
            </a:extLst>
          </p:cNvPr>
          <p:cNvCxnSpPr>
            <a:cxnSpLocks/>
            <a:endCxn id="20" idx="2"/>
          </p:cNvCxnSpPr>
          <p:nvPr/>
        </p:nvCxnSpPr>
        <p:spPr>
          <a:xfrm rot="10800000">
            <a:off x="1843702" y="5099781"/>
            <a:ext cx="1825472" cy="740416"/>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40">
            <a:extLst>
              <a:ext uri="{FF2B5EF4-FFF2-40B4-BE49-F238E27FC236}">
                <a16:creationId xmlns:a16="http://schemas.microsoft.com/office/drawing/2014/main" id="{C5DCE750-6892-FD4B-9A1B-C3702A7CAC9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2" name="Slide Number Placeholder 41">
            <a:extLst>
              <a:ext uri="{FF2B5EF4-FFF2-40B4-BE49-F238E27FC236}">
                <a16:creationId xmlns:a16="http://schemas.microsoft.com/office/drawing/2014/main" id="{B28CBC94-1EDF-9C48-BD4C-59E75898036F}"/>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39145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a:buClr>
                <a:schemeClr val="tx1"/>
              </a:buClr>
            </a:pPr>
            <a:r>
              <a:rPr lang="en-US" sz="2400" dirty="0">
                <a:latin typeface="+mn-lt"/>
              </a:rPr>
              <a:t>When you choose a database, consider </a:t>
            </a:r>
            <a:r>
              <a:rPr lang="en-US" sz="2400" dirty="0">
                <a:solidFill>
                  <a:schemeClr val="accent5"/>
                </a:solidFill>
                <a:latin typeface="Amazon Ember" panose="02000000000000000000" pitchFamily="2" charset="0"/>
                <a:ea typeface="Amazon Ember" panose="02000000000000000000" pitchFamily="2" charset="0"/>
              </a:rPr>
              <a:t>scalability</a:t>
            </a:r>
            <a:r>
              <a:rPr lang="en-US" sz="2400" dirty="0">
                <a:latin typeface="+mn-lt"/>
              </a:rPr>
              <a:t>, </a:t>
            </a:r>
            <a:r>
              <a:rPr lang="en-US" sz="2400" dirty="0">
                <a:solidFill>
                  <a:schemeClr val="accent5"/>
                </a:solidFill>
                <a:latin typeface="Amazon Ember" panose="02000000000000000000" pitchFamily="2" charset="0"/>
                <a:ea typeface="Amazon Ember" panose="02000000000000000000" pitchFamily="2" charset="0"/>
              </a:rPr>
              <a:t>storage requirements</a:t>
            </a:r>
            <a:r>
              <a:rPr lang="en-US" sz="2400" dirty="0">
                <a:latin typeface="+mn-lt"/>
              </a:rPr>
              <a:t>, the </a:t>
            </a:r>
            <a:r>
              <a:rPr lang="en-US" sz="2400" dirty="0">
                <a:solidFill>
                  <a:schemeClr val="accent5"/>
                </a:solidFill>
                <a:latin typeface="Amazon Ember" panose="02000000000000000000" pitchFamily="2" charset="0"/>
                <a:ea typeface="Amazon Ember" panose="02000000000000000000" pitchFamily="2" charset="0"/>
              </a:rPr>
              <a:t>type and size of objects</a:t>
            </a:r>
            <a:r>
              <a:rPr lang="en-US" sz="2400" dirty="0">
                <a:latin typeface="+mn-lt"/>
              </a:rPr>
              <a:t> to be stored, and </a:t>
            </a:r>
            <a:r>
              <a:rPr lang="en-US" sz="2400" dirty="0">
                <a:solidFill>
                  <a:schemeClr val="accent5"/>
                </a:solidFill>
                <a:latin typeface="Amazon Ember" panose="02000000000000000000" pitchFamily="2" charset="0"/>
                <a:ea typeface="Amazon Ember" panose="02000000000000000000" pitchFamily="2" charset="0"/>
              </a:rPr>
              <a:t>durability requirements</a:t>
            </a:r>
            <a:endParaRPr lang="en-US" sz="2400" dirty="0">
              <a:latin typeface="+mn-lt"/>
            </a:endParaRPr>
          </a:p>
          <a:p>
            <a:pPr>
              <a:buClr>
                <a:schemeClr val="tx1"/>
              </a:buClr>
            </a:pPr>
            <a:r>
              <a:rPr lang="en-US" sz="2400" dirty="0">
                <a:solidFill>
                  <a:schemeClr val="accent5"/>
                </a:solidFill>
                <a:latin typeface="Amazon Ember" panose="02000000000000000000" pitchFamily="2" charset="0"/>
                <a:ea typeface="Amazon Ember" panose="02000000000000000000" pitchFamily="2" charset="0"/>
              </a:rPr>
              <a:t>Relational databases </a:t>
            </a:r>
            <a:r>
              <a:rPr lang="en-US" sz="2400" dirty="0">
                <a:latin typeface="+mn-lt"/>
              </a:rPr>
              <a:t>have strict schema rules, provide data integrity, and support SQL</a:t>
            </a:r>
          </a:p>
          <a:p>
            <a:pPr>
              <a:buClr>
                <a:schemeClr val="tx1"/>
              </a:buClr>
            </a:pPr>
            <a:r>
              <a:rPr lang="en-US" sz="2400" dirty="0">
                <a:solidFill>
                  <a:schemeClr val="accent5"/>
                </a:solidFill>
                <a:latin typeface="Amazon Ember" panose="02000000000000000000" pitchFamily="2" charset="0"/>
                <a:ea typeface="Amazon Ember" panose="02000000000000000000" pitchFamily="2" charset="0"/>
              </a:rPr>
              <a:t>Non-relational databases </a:t>
            </a:r>
            <a:r>
              <a:rPr lang="en-US" sz="2400" dirty="0">
                <a:latin typeface="+mn-lt"/>
              </a:rPr>
              <a:t>scale horizontally, provide higher scalability and flexibility, and work well for semistructured and unstructured data</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16</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Tree>
    <p:custDataLst>
      <p:tags r:id="rId1"/>
    </p:custDataLst>
    <p:extLst>
      <p:ext uri="{BB962C8B-B14F-4D97-AF65-F5344CB8AC3E}">
        <p14:creationId xmlns:p14="http://schemas.microsoft.com/office/powerpoint/2010/main" val="2701104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5: Adding a Database Layer</a:t>
            </a:r>
          </a:p>
        </p:txBody>
      </p:sp>
      <p:sp>
        <p:nvSpPr>
          <p:cNvPr id="2" name="Title 1"/>
          <p:cNvSpPr>
            <a:spLocks noGrp="1"/>
          </p:cNvSpPr>
          <p:nvPr>
            <p:ph type="title"/>
          </p:nvPr>
        </p:nvSpPr>
        <p:spPr/>
        <p:txBody>
          <a:bodyPr>
            <a:noAutofit/>
          </a:bodyPr>
          <a:lstStyle/>
          <a:p>
            <a:r>
              <a:rPr lang="en-US" sz="4000" dirty="0">
                <a:latin typeface="+mj-lt"/>
              </a:rPr>
              <a:t>Section 3: Amazon RDS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939985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RDS</a:t>
            </a:r>
          </a:p>
        </p:txBody>
      </p:sp>
      <p:sp>
        <p:nvSpPr>
          <p:cNvPr id="23" name="Rectangle 22">
            <a:extLst>
              <a:ext uri="{FF2B5EF4-FFF2-40B4-BE49-F238E27FC236}">
                <a16:creationId xmlns:a16="http://schemas.microsoft.com/office/drawing/2014/main" id="{D9B6C954-5802-6B44-B8EE-19DDFB775D28}"/>
              </a:ext>
              <a:ext uri="{C183D7F6-B498-43B3-948B-1728B52AA6E4}">
                <adec:decorative xmlns:adec="http://schemas.microsoft.com/office/drawing/2017/decorative" val="1"/>
              </a:ext>
            </a:extLst>
          </p:cNvPr>
          <p:cNvSpPr/>
          <p:nvPr/>
        </p:nvSpPr>
        <p:spPr>
          <a:xfrm>
            <a:off x="827423" y="1839756"/>
            <a:ext cx="2885749" cy="404505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TextBox 21">
            <a:extLst>
              <a:ext uri="{FF2B5EF4-FFF2-40B4-BE49-F238E27FC236}">
                <a16:creationId xmlns:a16="http://schemas.microsoft.com/office/drawing/2014/main" id="{9BF6E215-0831-1C45-91CA-AF1DD82BF087}"/>
              </a:ext>
            </a:extLst>
          </p:cNvPr>
          <p:cNvSpPr txBox="1"/>
          <p:nvPr/>
        </p:nvSpPr>
        <p:spPr>
          <a:xfrm>
            <a:off x="1243980" y="2259078"/>
            <a:ext cx="2052634"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Relational</a:t>
            </a:r>
          </a:p>
        </p:txBody>
      </p:sp>
      <p:pic>
        <p:nvPicPr>
          <p:cNvPr id="15" name="Graphic 14">
            <a:extLst>
              <a:ext uri="{FF2B5EF4-FFF2-40B4-BE49-F238E27FC236}">
                <a16:creationId xmlns:a16="http://schemas.microsoft.com/office/drawing/2014/main" id="{F7ED9468-B803-ED4A-968B-5763970F52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6962" y="2944987"/>
            <a:ext cx="1366671" cy="1366671"/>
          </a:xfrm>
          <a:prstGeom prst="rect">
            <a:avLst/>
          </a:prstGeom>
        </p:spPr>
      </p:pic>
      <p:sp>
        <p:nvSpPr>
          <p:cNvPr id="21" name="TextBox 20">
            <a:extLst>
              <a:ext uri="{FF2B5EF4-FFF2-40B4-BE49-F238E27FC236}">
                <a16:creationId xmlns:a16="http://schemas.microsoft.com/office/drawing/2014/main" id="{B442D2FF-FB4A-7C4D-973D-43C38A905AB1}"/>
              </a:ext>
            </a:extLst>
          </p:cNvPr>
          <p:cNvSpPr txBox="1"/>
          <p:nvPr/>
        </p:nvSpPr>
        <p:spPr>
          <a:xfrm>
            <a:off x="1363582" y="4512379"/>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18" name="Text Placeholder 4">
            <a:extLst>
              <a:ext uri="{FF2B5EF4-FFF2-40B4-BE49-F238E27FC236}">
                <a16:creationId xmlns:a16="http://schemas.microsoft.com/office/drawing/2014/main" id="{0A03C12E-811A-8B49-B5D6-69E2CB201709}"/>
              </a:ext>
            </a:extLst>
          </p:cNvPr>
          <p:cNvSpPr txBox="1">
            <a:spLocks/>
          </p:cNvSpPr>
          <p:nvPr/>
        </p:nvSpPr>
        <p:spPr>
          <a:xfrm>
            <a:off x="4472711" y="2137117"/>
            <a:ext cx="6337960" cy="14611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Amazon Ember" panose="02000000000000000000" pitchFamily="2" charset="0"/>
                <a:ea typeface="Amazon Ember" panose="02000000000000000000" pitchFamily="2" charset="0"/>
              </a:rPr>
              <a:t>Amazon RDS is a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fully managed </a:t>
            </a:r>
            <a:r>
              <a:rPr lang="en-US" dirty="0">
                <a:latin typeface="Amazon Ember" panose="02000000000000000000" pitchFamily="2" charset="0"/>
                <a:ea typeface="Amazon Ember" panose="02000000000000000000" pitchFamily="2" charset="0"/>
              </a:rPr>
              <a:t>relational database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service</a:t>
            </a:r>
            <a:r>
              <a:rPr lang="en-US" dirty="0">
                <a:latin typeface="Amazon Ember" panose="02000000000000000000" pitchFamily="2" charset="0"/>
                <a:ea typeface="Amazon Ember" panose="02000000000000000000" pitchFamily="2" charset="0"/>
              </a:rPr>
              <a:t>.</a:t>
            </a:r>
          </a:p>
          <a:p>
            <a:pPr marL="0" indent="0" algn="ctr">
              <a:buNone/>
            </a:pPr>
            <a:endParaRPr lang="en-US" dirty="0">
              <a:latin typeface="Amazon Ember" panose="02000000000000000000" pitchFamily="2" charset="0"/>
              <a:ea typeface="Amazon Ember" panose="02000000000000000000" pitchFamily="2" charset="0"/>
            </a:endParaRPr>
          </a:p>
          <a:p>
            <a:pPr marL="0" indent="0" algn="ctr">
              <a:buNone/>
            </a:pPr>
            <a:endParaRPr lang="en-US" dirty="0">
              <a:latin typeface="Amazon Ember" panose="02000000000000000000" pitchFamily="2" charset="0"/>
              <a:ea typeface="Amazon Ember" panose="02000000000000000000" pitchFamily="2" charset="0"/>
            </a:endParaRPr>
          </a:p>
        </p:txBody>
      </p:sp>
      <p:pic>
        <p:nvPicPr>
          <p:cNvPr id="9" name="Picture 8">
            <a:extLst>
              <a:ext uri="{FF2B5EF4-FFF2-40B4-BE49-F238E27FC236}">
                <a16:creationId xmlns:a16="http://schemas.microsoft.com/office/drawing/2014/main" id="{F76270C9-BA52-9743-A2D6-5CAEEE9EB5D3}"/>
              </a:ext>
              <a:ext uri="{C183D7F6-B498-43B3-948B-1728B52AA6E4}">
                <adec:decorative xmlns:adec="http://schemas.microsoft.com/office/drawing/2017/decorative" val="1"/>
              </a:ext>
            </a:extLst>
          </p:cNvPr>
          <p:cNvPicPr>
            <a:picLocks noChangeAspect="1"/>
          </p:cNvPicPr>
          <p:nvPr/>
        </p:nvPicPr>
        <p:blipFill>
          <a:blip r:embed="rId6">
            <a:alphaModFix amt="86000"/>
          </a:blip>
          <a:stretch>
            <a:fillRect/>
          </a:stretch>
        </p:blipFill>
        <p:spPr>
          <a:xfrm>
            <a:off x="4947070" y="3194997"/>
            <a:ext cx="5863601" cy="3297878"/>
          </a:xfrm>
          <a:prstGeom prst="rect">
            <a:avLst/>
          </a:prstGeom>
          <a:effectLst>
            <a:softEdge rad="114300"/>
          </a:effectLst>
        </p:spPr>
      </p:pic>
      <p:sp>
        <p:nvSpPr>
          <p:cNvPr id="3" name="Footer Placeholder 2">
            <a:extLst>
              <a:ext uri="{FF2B5EF4-FFF2-40B4-BE49-F238E27FC236}">
                <a16:creationId xmlns:a16="http://schemas.microsoft.com/office/drawing/2014/main" id="{07C8382D-3EE9-C448-9B94-A1C01729F9F7}"/>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D4E227D9-D491-0E4B-A4B0-6709B4792034}"/>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624051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sz="3400" dirty="0"/>
              <a:t>Advantage of managed AWS database services</a:t>
            </a:r>
          </a:p>
        </p:txBody>
      </p:sp>
      <p:grpSp>
        <p:nvGrpSpPr>
          <p:cNvPr id="3" name="Group 2" descr="First of three options shows a database hosted on-premises indicating that &quot;you manage&quot; as aspects.">
            <a:extLst>
              <a:ext uri="{FF2B5EF4-FFF2-40B4-BE49-F238E27FC236}">
                <a16:creationId xmlns:a16="http://schemas.microsoft.com/office/drawing/2014/main" id="{BCE1D511-B24D-4149-A8FE-F88D2EB38193}"/>
              </a:ext>
            </a:extLst>
          </p:cNvPr>
          <p:cNvGrpSpPr/>
          <p:nvPr/>
        </p:nvGrpSpPr>
        <p:grpSpPr>
          <a:xfrm>
            <a:off x="111382" y="1502917"/>
            <a:ext cx="3613079" cy="4860648"/>
            <a:chOff x="89721" y="1506110"/>
            <a:chExt cx="3613079" cy="4860648"/>
          </a:xfrm>
        </p:grpSpPr>
        <p:sp>
          <p:nvSpPr>
            <p:cNvPr id="5" name="Rounded Rectangle 4">
              <a:extLst>
                <a:ext uri="{FF2B5EF4-FFF2-40B4-BE49-F238E27FC236}">
                  <a16:creationId xmlns:a16="http://schemas.microsoft.com/office/drawing/2014/main" id="{61355E13-650A-EE40-A835-B1E66C53E819}"/>
                </a:ext>
              </a:extLst>
            </p:cNvPr>
            <p:cNvSpPr/>
            <p:nvPr/>
          </p:nvSpPr>
          <p:spPr>
            <a:xfrm>
              <a:off x="1264400" y="5226936"/>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Power, HVAC, net</a:t>
              </a:r>
            </a:p>
          </p:txBody>
        </p:sp>
        <p:sp>
          <p:nvSpPr>
            <p:cNvPr id="6" name="Rounded Rectangle 5">
              <a:extLst>
                <a:ext uri="{FF2B5EF4-FFF2-40B4-BE49-F238E27FC236}">
                  <a16:creationId xmlns:a16="http://schemas.microsoft.com/office/drawing/2014/main" id="{5A75B329-B11E-984D-8CD9-DD8AD4702010}"/>
                </a:ext>
              </a:extLst>
            </p:cNvPr>
            <p:cNvSpPr/>
            <p:nvPr/>
          </p:nvSpPr>
          <p:spPr>
            <a:xfrm>
              <a:off x="1264400" y="4861099"/>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Rack and stack</a:t>
              </a:r>
            </a:p>
          </p:txBody>
        </p:sp>
        <p:sp>
          <p:nvSpPr>
            <p:cNvPr id="7" name="Rounded Rectangle 6">
              <a:extLst>
                <a:ext uri="{FF2B5EF4-FFF2-40B4-BE49-F238E27FC236}">
                  <a16:creationId xmlns:a16="http://schemas.microsoft.com/office/drawing/2014/main" id="{1B4FD63F-7BA4-D549-BF22-4F6FC560165D}"/>
                </a:ext>
              </a:extLst>
            </p:cNvPr>
            <p:cNvSpPr/>
            <p:nvPr/>
          </p:nvSpPr>
          <p:spPr>
            <a:xfrm>
              <a:off x="1264400" y="4467502"/>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Server maintenance</a:t>
              </a:r>
            </a:p>
          </p:txBody>
        </p:sp>
        <p:sp>
          <p:nvSpPr>
            <p:cNvPr id="8" name="Rounded Rectangle 7">
              <a:extLst>
                <a:ext uri="{FF2B5EF4-FFF2-40B4-BE49-F238E27FC236}">
                  <a16:creationId xmlns:a16="http://schemas.microsoft.com/office/drawing/2014/main" id="{5B4440CF-7955-544F-8F80-ABC20469B3FF}"/>
                </a:ext>
              </a:extLst>
            </p:cNvPr>
            <p:cNvSpPr/>
            <p:nvPr/>
          </p:nvSpPr>
          <p:spPr>
            <a:xfrm>
              <a:off x="1264400" y="3713051"/>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OS patches</a:t>
              </a:r>
            </a:p>
          </p:txBody>
        </p:sp>
        <p:sp>
          <p:nvSpPr>
            <p:cNvPr id="9" name="Rounded Rectangle 8">
              <a:extLst>
                <a:ext uri="{FF2B5EF4-FFF2-40B4-BE49-F238E27FC236}">
                  <a16:creationId xmlns:a16="http://schemas.microsoft.com/office/drawing/2014/main" id="{30F11C1E-4B3C-3A43-A8C9-B79A34AAF52B}"/>
                </a:ext>
              </a:extLst>
            </p:cNvPr>
            <p:cNvSpPr/>
            <p:nvPr/>
          </p:nvSpPr>
          <p:spPr>
            <a:xfrm>
              <a:off x="1264400" y="3000231"/>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DB s/w patches</a:t>
              </a:r>
            </a:p>
          </p:txBody>
        </p:sp>
        <p:sp>
          <p:nvSpPr>
            <p:cNvPr id="10" name="Rounded Rectangle 9">
              <a:extLst>
                <a:ext uri="{FF2B5EF4-FFF2-40B4-BE49-F238E27FC236}">
                  <a16:creationId xmlns:a16="http://schemas.microsoft.com/office/drawing/2014/main" id="{478A7154-1603-5343-8B62-67A59B526AEF}"/>
                </a:ext>
              </a:extLst>
            </p:cNvPr>
            <p:cNvSpPr/>
            <p:nvPr/>
          </p:nvSpPr>
          <p:spPr>
            <a:xfrm>
              <a:off x="1264400" y="2648267"/>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Database backups</a:t>
              </a:r>
            </a:p>
          </p:txBody>
        </p:sp>
        <p:sp>
          <p:nvSpPr>
            <p:cNvPr id="11" name="Rounded Rectangle 10">
              <a:extLst>
                <a:ext uri="{FF2B5EF4-FFF2-40B4-BE49-F238E27FC236}">
                  <a16:creationId xmlns:a16="http://schemas.microsoft.com/office/drawing/2014/main" id="{9B0F1CCF-7DCA-7042-B128-CF8BA8891234}"/>
                </a:ext>
              </a:extLst>
            </p:cNvPr>
            <p:cNvSpPr/>
            <p:nvPr/>
          </p:nvSpPr>
          <p:spPr>
            <a:xfrm>
              <a:off x="1264400" y="1949327"/>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Scaling</a:t>
              </a:r>
            </a:p>
          </p:txBody>
        </p:sp>
        <p:sp>
          <p:nvSpPr>
            <p:cNvPr id="12" name="Rounded Rectangle 11">
              <a:extLst>
                <a:ext uri="{FF2B5EF4-FFF2-40B4-BE49-F238E27FC236}">
                  <a16:creationId xmlns:a16="http://schemas.microsoft.com/office/drawing/2014/main" id="{632F792B-0278-494A-86F8-01285ED78362}"/>
                </a:ext>
              </a:extLst>
            </p:cNvPr>
            <p:cNvSpPr/>
            <p:nvPr/>
          </p:nvSpPr>
          <p:spPr>
            <a:xfrm>
              <a:off x="1264400" y="2296306"/>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High availability</a:t>
              </a:r>
            </a:p>
          </p:txBody>
        </p:sp>
        <p:sp>
          <p:nvSpPr>
            <p:cNvPr id="13" name="Rounded Rectangle 12">
              <a:extLst>
                <a:ext uri="{FF2B5EF4-FFF2-40B4-BE49-F238E27FC236}">
                  <a16:creationId xmlns:a16="http://schemas.microsoft.com/office/drawing/2014/main" id="{A8A66C68-59F1-3440-A0B7-5E0B5EFD2F8A}"/>
                </a:ext>
              </a:extLst>
            </p:cNvPr>
            <p:cNvSpPr/>
            <p:nvPr/>
          </p:nvSpPr>
          <p:spPr>
            <a:xfrm>
              <a:off x="1264400" y="3356100"/>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DB s/w installs</a:t>
              </a:r>
            </a:p>
          </p:txBody>
        </p:sp>
        <p:sp>
          <p:nvSpPr>
            <p:cNvPr id="14" name="Rounded Rectangle 13">
              <a:extLst>
                <a:ext uri="{FF2B5EF4-FFF2-40B4-BE49-F238E27FC236}">
                  <a16:creationId xmlns:a16="http://schemas.microsoft.com/office/drawing/2014/main" id="{AE37428F-A141-7C49-86B0-CDBC59A41971}"/>
                </a:ext>
              </a:extLst>
            </p:cNvPr>
            <p:cNvSpPr/>
            <p:nvPr/>
          </p:nvSpPr>
          <p:spPr>
            <a:xfrm>
              <a:off x="1264400" y="4082799"/>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OS installation</a:t>
              </a:r>
            </a:p>
          </p:txBody>
        </p:sp>
        <p:sp>
          <p:nvSpPr>
            <p:cNvPr id="15" name="Rounded Rectangle 14">
              <a:extLst>
                <a:ext uri="{FF2B5EF4-FFF2-40B4-BE49-F238E27FC236}">
                  <a16:creationId xmlns:a16="http://schemas.microsoft.com/office/drawing/2014/main" id="{B9C3F82A-AFCD-C64A-A94E-4B6EA39549D8}"/>
                </a:ext>
              </a:extLst>
            </p:cNvPr>
            <p:cNvSpPr/>
            <p:nvPr/>
          </p:nvSpPr>
          <p:spPr>
            <a:xfrm>
              <a:off x="1264400" y="1597363"/>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App optimization</a:t>
              </a:r>
            </a:p>
          </p:txBody>
        </p:sp>
        <p:sp>
          <p:nvSpPr>
            <p:cNvPr id="16" name="TextBox 15">
              <a:extLst>
                <a:ext uri="{FF2B5EF4-FFF2-40B4-BE49-F238E27FC236}">
                  <a16:creationId xmlns:a16="http://schemas.microsoft.com/office/drawing/2014/main" id="{5AAA5DD6-545D-7747-BD91-293A1470F8F9}"/>
                </a:ext>
              </a:extLst>
            </p:cNvPr>
            <p:cNvSpPr txBox="1"/>
            <p:nvPr/>
          </p:nvSpPr>
          <p:spPr>
            <a:xfrm>
              <a:off x="1292563" y="5699781"/>
              <a:ext cx="2349740" cy="66697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Host database </a:t>
              </a:r>
              <a:br>
                <a:rPr lang="en-US" sz="1867" dirty="0">
                  <a:latin typeface="Amazon Ember" panose="020B0603020204020204" pitchFamily="34" charset="0"/>
                  <a:ea typeface="Amazon Ember" panose="020B0603020204020204" pitchFamily="34" charset="0"/>
                  <a:cs typeface="Amazon Ember" panose="020B0603020204020204" pitchFamily="34" charset="0"/>
                </a:rPr>
              </a:br>
              <a:r>
                <a:rPr lang="en-US" sz="18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on-premises</a:t>
              </a:r>
            </a:p>
          </p:txBody>
        </p:sp>
        <p:sp>
          <p:nvSpPr>
            <p:cNvPr id="22" name="Left Brace 21">
              <a:extLst>
                <a:ext uri="{FF2B5EF4-FFF2-40B4-BE49-F238E27FC236}">
                  <a16:creationId xmlns:a16="http://schemas.microsoft.com/office/drawing/2014/main" id="{6F7D4E4C-813C-3E49-B478-45809D9D68FE}"/>
                </a:ext>
              </a:extLst>
            </p:cNvPr>
            <p:cNvSpPr/>
            <p:nvPr/>
          </p:nvSpPr>
          <p:spPr>
            <a:xfrm>
              <a:off x="884301" y="1506110"/>
              <a:ext cx="259404" cy="413749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E9630C0F-5723-9E4E-94F9-E5883FF4C864}"/>
                </a:ext>
              </a:extLst>
            </p:cNvPr>
            <p:cNvSpPr txBox="1"/>
            <p:nvPr/>
          </p:nvSpPr>
          <p:spPr>
            <a:xfrm>
              <a:off x="89721" y="3321045"/>
              <a:ext cx="969365" cy="584775"/>
            </a:xfrm>
            <a:prstGeom prst="rect">
              <a:avLst/>
            </a:prstGeom>
            <a:noFill/>
          </p:spPr>
          <p:txBody>
            <a:bodyPr wrap="square" rtlCol="0">
              <a:spAutoFit/>
            </a:bodyPr>
            <a:lstStyle/>
            <a:p>
              <a:pPr algn="ctr"/>
              <a:r>
                <a:rPr lang="en-US" sz="1600" b="1" i="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You manage</a:t>
              </a:r>
            </a:p>
          </p:txBody>
        </p:sp>
      </p:grpSp>
      <p:grpSp>
        <p:nvGrpSpPr>
          <p:cNvPr id="40" name="Group 39" descr="Second of three options shows a database hosted on EC2 - indicating that AWS manages hardware and OS install, and &quot;you manage&quot; the rest.">
            <a:extLst>
              <a:ext uri="{FF2B5EF4-FFF2-40B4-BE49-F238E27FC236}">
                <a16:creationId xmlns:a16="http://schemas.microsoft.com/office/drawing/2014/main" id="{5BAF01EF-6F00-864A-B089-5519B86FE617}"/>
              </a:ext>
            </a:extLst>
          </p:cNvPr>
          <p:cNvGrpSpPr/>
          <p:nvPr/>
        </p:nvGrpSpPr>
        <p:grpSpPr>
          <a:xfrm>
            <a:off x="3807586" y="1496537"/>
            <a:ext cx="3625518" cy="4867028"/>
            <a:chOff x="3807586" y="1496537"/>
            <a:chExt cx="3625518" cy="4867028"/>
          </a:xfrm>
        </p:grpSpPr>
        <p:sp>
          <p:nvSpPr>
            <p:cNvPr id="61" name="TextBox 60">
              <a:extLst>
                <a:ext uri="{FF2B5EF4-FFF2-40B4-BE49-F238E27FC236}">
                  <a16:creationId xmlns:a16="http://schemas.microsoft.com/office/drawing/2014/main" id="{0E63004B-0EA5-8B4F-B144-12CFB731BB22}"/>
                </a:ext>
              </a:extLst>
            </p:cNvPr>
            <p:cNvSpPr txBox="1"/>
            <p:nvPr/>
          </p:nvSpPr>
          <p:spPr>
            <a:xfrm>
              <a:off x="3807586" y="4526633"/>
              <a:ext cx="1173039" cy="584775"/>
            </a:xfrm>
            <a:prstGeom prst="rect">
              <a:avLst/>
            </a:prstGeom>
            <a:noFill/>
          </p:spPr>
          <p:txBody>
            <a:bodyPr wrap="square" rtlCol="0">
              <a:spAutoFit/>
            </a:bodyPr>
            <a:lstStyle/>
            <a:p>
              <a:pPr algn="ctr"/>
              <a:r>
                <a:rPr lang="en-US" sz="1600" i="1"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rPr>
                <a:t>AWS manages</a:t>
              </a:r>
            </a:p>
          </p:txBody>
        </p:sp>
        <p:grpSp>
          <p:nvGrpSpPr>
            <p:cNvPr id="4" name="Group 3">
              <a:extLst>
                <a:ext uri="{FF2B5EF4-FFF2-40B4-BE49-F238E27FC236}">
                  <a16:creationId xmlns:a16="http://schemas.microsoft.com/office/drawing/2014/main" id="{F8D99F36-1332-8244-A7A6-575E8ED58F6E}"/>
                </a:ext>
              </a:extLst>
            </p:cNvPr>
            <p:cNvGrpSpPr/>
            <p:nvPr/>
          </p:nvGrpSpPr>
          <p:grpSpPr>
            <a:xfrm>
              <a:off x="3959785" y="1496537"/>
              <a:ext cx="3473319" cy="4867028"/>
              <a:chOff x="3959785" y="1496537"/>
              <a:chExt cx="3473319" cy="4867028"/>
            </a:xfrm>
          </p:grpSpPr>
          <p:grpSp>
            <p:nvGrpSpPr>
              <p:cNvPr id="17" name="Group 16">
                <a:extLst>
                  <a:ext uri="{FF2B5EF4-FFF2-40B4-BE49-F238E27FC236}">
                    <a16:creationId xmlns:a16="http://schemas.microsoft.com/office/drawing/2014/main" id="{43875E16-9433-AA47-9836-481BD9E288B3}"/>
                  </a:ext>
                </a:extLst>
              </p:cNvPr>
              <p:cNvGrpSpPr/>
              <p:nvPr/>
            </p:nvGrpSpPr>
            <p:grpSpPr>
              <a:xfrm>
                <a:off x="4993245" y="4108089"/>
                <a:ext cx="2438400" cy="1455640"/>
                <a:chOff x="7028550" y="2817735"/>
                <a:chExt cx="1828800" cy="1091730"/>
              </a:xfrm>
              <a:solidFill>
                <a:schemeClr val="bg1">
                  <a:lumMod val="65000"/>
                </a:schemeClr>
              </a:solidFill>
            </p:grpSpPr>
            <p:sp>
              <p:nvSpPr>
                <p:cNvPr id="18" name="Rounded Rectangle 17">
                  <a:extLst>
                    <a:ext uri="{FF2B5EF4-FFF2-40B4-BE49-F238E27FC236}">
                      <a16:creationId xmlns:a16="http://schemas.microsoft.com/office/drawing/2014/main" id="{CECD2752-95BC-B94F-B8D7-78CADD557483}"/>
                    </a:ext>
                  </a:extLst>
                </p:cNvPr>
                <p:cNvSpPr/>
                <p:nvPr/>
              </p:nvSpPr>
              <p:spPr>
                <a:xfrm>
                  <a:off x="7028550" y="3680865"/>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Power, HVAC, net</a:t>
                  </a:r>
                </a:p>
              </p:txBody>
            </p:sp>
            <p:sp>
              <p:nvSpPr>
                <p:cNvPr id="19" name="Rounded Rectangle 18">
                  <a:extLst>
                    <a:ext uri="{FF2B5EF4-FFF2-40B4-BE49-F238E27FC236}">
                      <a16:creationId xmlns:a16="http://schemas.microsoft.com/office/drawing/2014/main" id="{D07B5C8A-4404-AF45-92A1-A78C58240193}"/>
                    </a:ext>
                  </a:extLst>
                </p:cNvPr>
                <p:cNvSpPr/>
                <p:nvPr/>
              </p:nvSpPr>
              <p:spPr>
                <a:xfrm>
                  <a:off x="7028550" y="3401460"/>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Rack and stack</a:t>
                  </a:r>
                </a:p>
              </p:txBody>
            </p:sp>
            <p:sp>
              <p:nvSpPr>
                <p:cNvPr id="20" name="Rounded Rectangle 19">
                  <a:extLst>
                    <a:ext uri="{FF2B5EF4-FFF2-40B4-BE49-F238E27FC236}">
                      <a16:creationId xmlns:a16="http://schemas.microsoft.com/office/drawing/2014/main" id="{974F3EDF-DD6D-BD4C-B2E7-6E86D6F74B29}"/>
                    </a:ext>
                  </a:extLst>
                </p:cNvPr>
                <p:cNvSpPr/>
                <p:nvPr/>
              </p:nvSpPr>
              <p:spPr>
                <a:xfrm>
                  <a:off x="7028550" y="3106262"/>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 maintenance</a:t>
                  </a:r>
                </a:p>
              </p:txBody>
            </p:sp>
            <p:sp>
              <p:nvSpPr>
                <p:cNvPr id="21" name="Rounded Rectangle 20">
                  <a:extLst>
                    <a:ext uri="{FF2B5EF4-FFF2-40B4-BE49-F238E27FC236}">
                      <a16:creationId xmlns:a16="http://schemas.microsoft.com/office/drawing/2014/main" id="{2D7D5613-34DD-1246-8117-CE02A58DAD86}"/>
                    </a:ext>
                  </a:extLst>
                </p:cNvPr>
                <p:cNvSpPr/>
                <p:nvPr/>
              </p:nvSpPr>
              <p:spPr>
                <a:xfrm>
                  <a:off x="7028550" y="2817735"/>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OS installation</a:t>
                  </a:r>
                </a:p>
              </p:txBody>
            </p:sp>
          </p:grpSp>
          <p:sp>
            <p:nvSpPr>
              <p:cNvPr id="26" name="TextBox 25">
                <a:extLst>
                  <a:ext uri="{FF2B5EF4-FFF2-40B4-BE49-F238E27FC236}">
                    <a16:creationId xmlns:a16="http://schemas.microsoft.com/office/drawing/2014/main" id="{9ED65529-E940-9943-B274-D866DFE7EC5E}"/>
                  </a:ext>
                </a:extLst>
              </p:cNvPr>
              <p:cNvSpPr txBox="1"/>
              <p:nvPr/>
            </p:nvSpPr>
            <p:spPr>
              <a:xfrm>
                <a:off x="4964060" y="5696588"/>
                <a:ext cx="2438400" cy="66697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Host database in </a:t>
                </a:r>
                <a:br>
                  <a:rPr lang="en-US" sz="1867" dirty="0">
                    <a:latin typeface="Amazon Ember" panose="020B0603020204020204" pitchFamily="34" charset="0"/>
                    <a:ea typeface="Amazon Ember" panose="020B0603020204020204" pitchFamily="34" charset="0"/>
                    <a:cs typeface="Amazon Ember" panose="020B0603020204020204" pitchFamily="34" charset="0"/>
                  </a:rPr>
                </a:br>
                <a:r>
                  <a:rPr lang="en-US" sz="18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EC2</a:t>
                </a:r>
              </a:p>
            </p:txBody>
          </p:sp>
          <p:grpSp>
            <p:nvGrpSpPr>
              <p:cNvPr id="27" name="Group 26">
                <a:extLst>
                  <a:ext uri="{FF2B5EF4-FFF2-40B4-BE49-F238E27FC236}">
                    <a16:creationId xmlns:a16="http://schemas.microsoft.com/office/drawing/2014/main" id="{2A8898B7-892D-1D48-B6EA-9C77FB9F6E18}"/>
                  </a:ext>
                </a:extLst>
              </p:cNvPr>
              <p:cNvGrpSpPr/>
              <p:nvPr/>
            </p:nvGrpSpPr>
            <p:grpSpPr>
              <a:xfrm>
                <a:off x="4989701" y="1587793"/>
                <a:ext cx="2443403" cy="2434367"/>
                <a:chOff x="4941391" y="953658"/>
                <a:chExt cx="1832552" cy="1825775"/>
              </a:xfrm>
            </p:grpSpPr>
            <p:sp>
              <p:nvSpPr>
                <p:cNvPr id="28" name="Rounded Rectangle 27">
                  <a:extLst>
                    <a:ext uri="{FF2B5EF4-FFF2-40B4-BE49-F238E27FC236}">
                      <a16:creationId xmlns:a16="http://schemas.microsoft.com/office/drawing/2014/main" id="{4A024313-183A-3641-8226-CA983F943209}"/>
                    </a:ext>
                  </a:extLst>
                </p:cNvPr>
                <p:cNvSpPr/>
                <p:nvPr/>
              </p:nvSpPr>
              <p:spPr>
                <a:xfrm>
                  <a:off x="4945143" y="2550833"/>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OS patches</a:t>
                  </a:r>
                </a:p>
              </p:txBody>
            </p:sp>
            <p:sp>
              <p:nvSpPr>
                <p:cNvPr id="29" name="Rounded Rectangle 28">
                  <a:extLst>
                    <a:ext uri="{FF2B5EF4-FFF2-40B4-BE49-F238E27FC236}">
                      <a16:creationId xmlns:a16="http://schemas.microsoft.com/office/drawing/2014/main" id="{4CFF63EF-9C49-564D-8079-21383789724F}"/>
                    </a:ext>
                  </a:extLst>
                </p:cNvPr>
                <p:cNvSpPr/>
                <p:nvPr/>
              </p:nvSpPr>
              <p:spPr>
                <a:xfrm>
                  <a:off x="4945143" y="2016218"/>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DB s/w patches</a:t>
                  </a:r>
                </a:p>
              </p:txBody>
            </p:sp>
            <p:sp>
              <p:nvSpPr>
                <p:cNvPr id="30" name="Rounded Rectangle 29">
                  <a:extLst>
                    <a:ext uri="{FF2B5EF4-FFF2-40B4-BE49-F238E27FC236}">
                      <a16:creationId xmlns:a16="http://schemas.microsoft.com/office/drawing/2014/main" id="{DCC09FAD-9550-5840-A8D2-6CE1778F955C}"/>
                    </a:ext>
                  </a:extLst>
                </p:cNvPr>
                <p:cNvSpPr/>
                <p:nvPr/>
              </p:nvSpPr>
              <p:spPr>
                <a:xfrm>
                  <a:off x="4945143" y="1752245"/>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Database backups</a:t>
                  </a:r>
                </a:p>
              </p:txBody>
            </p:sp>
            <p:sp>
              <p:nvSpPr>
                <p:cNvPr id="31" name="Rounded Rectangle 30">
                  <a:extLst>
                    <a:ext uri="{FF2B5EF4-FFF2-40B4-BE49-F238E27FC236}">
                      <a16:creationId xmlns:a16="http://schemas.microsoft.com/office/drawing/2014/main" id="{5E6849CD-BE88-4B41-8EF0-51CCFB70DDB7}"/>
                    </a:ext>
                  </a:extLst>
                </p:cNvPr>
                <p:cNvSpPr/>
                <p:nvPr/>
              </p:nvSpPr>
              <p:spPr>
                <a:xfrm>
                  <a:off x="4945143" y="1228040"/>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Scaling</a:t>
                  </a:r>
                </a:p>
              </p:txBody>
            </p:sp>
            <p:sp>
              <p:nvSpPr>
                <p:cNvPr id="32" name="Rounded Rectangle 31">
                  <a:extLst>
                    <a:ext uri="{FF2B5EF4-FFF2-40B4-BE49-F238E27FC236}">
                      <a16:creationId xmlns:a16="http://schemas.microsoft.com/office/drawing/2014/main" id="{66A2C8ED-3096-1341-8786-3B43B162BA0D}"/>
                    </a:ext>
                  </a:extLst>
                </p:cNvPr>
                <p:cNvSpPr/>
                <p:nvPr/>
              </p:nvSpPr>
              <p:spPr>
                <a:xfrm>
                  <a:off x="4945143" y="1488274"/>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High availability</a:t>
                  </a:r>
                </a:p>
              </p:txBody>
            </p:sp>
            <p:sp>
              <p:nvSpPr>
                <p:cNvPr id="33" name="Rounded Rectangle 32">
                  <a:extLst>
                    <a:ext uri="{FF2B5EF4-FFF2-40B4-BE49-F238E27FC236}">
                      <a16:creationId xmlns:a16="http://schemas.microsoft.com/office/drawing/2014/main" id="{51F0DD92-D188-1346-9879-70F935D7A723}"/>
                    </a:ext>
                  </a:extLst>
                </p:cNvPr>
                <p:cNvSpPr/>
                <p:nvPr/>
              </p:nvSpPr>
              <p:spPr>
                <a:xfrm>
                  <a:off x="4945143" y="2283120"/>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DB s/w installs</a:t>
                  </a:r>
                </a:p>
              </p:txBody>
            </p:sp>
            <p:sp>
              <p:nvSpPr>
                <p:cNvPr id="34" name="Rounded Rectangle 33">
                  <a:extLst>
                    <a:ext uri="{FF2B5EF4-FFF2-40B4-BE49-F238E27FC236}">
                      <a16:creationId xmlns:a16="http://schemas.microsoft.com/office/drawing/2014/main" id="{75C3A5A1-B8C0-2346-8883-C86EFFBB6208}"/>
                    </a:ext>
                  </a:extLst>
                </p:cNvPr>
                <p:cNvSpPr/>
                <p:nvPr/>
              </p:nvSpPr>
              <p:spPr>
                <a:xfrm>
                  <a:off x="4941391" y="953658"/>
                  <a:ext cx="1828800" cy="2286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App optimization</a:t>
                  </a:r>
                </a:p>
              </p:txBody>
            </p:sp>
          </p:grpSp>
          <p:sp>
            <p:nvSpPr>
              <p:cNvPr id="42" name="Left Brace 41">
                <a:extLst>
                  <a:ext uri="{FF2B5EF4-FFF2-40B4-BE49-F238E27FC236}">
                    <a16:creationId xmlns:a16="http://schemas.microsoft.com/office/drawing/2014/main" id="{0ACF328A-0FDC-8F48-B946-7FE0EFB8D40B}"/>
                  </a:ext>
                </a:extLst>
              </p:cNvPr>
              <p:cNvSpPr/>
              <p:nvPr/>
            </p:nvSpPr>
            <p:spPr>
              <a:xfrm>
                <a:off x="4704947" y="1496537"/>
                <a:ext cx="352220" cy="25472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58">
                <a:extLst>
                  <a:ext uri="{FF2B5EF4-FFF2-40B4-BE49-F238E27FC236}">
                    <a16:creationId xmlns:a16="http://schemas.microsoft.com/office/drawing/2014/main" id="{77558907-E22D-A649-9DB6-AB81829914C1}"/>
                  </a:ext>
                </a:extLst>
              </p:cNvPr>
              <p:cNvSpPr txBox="1"/>
              <p:nvPr/>
            </p:nvSpPr>
            <p:spPr>
              <a:xfrm>
                <a:off x="3959785" y="2520224"/>
                <a:ext cx="969365" cy="584775"/>
              </a:xfrm>
              <a:prstGeom prst="rect">
                <a:avLst/>
              </a:prstGeom>
              <a:noFill/>
            </p:spPr>
            <p:txBody>
              <a:bodyPr wrap="square" rtlCol="0">
                <a:spAutoFit/>
              </a:bodyPr>
              <a:lstStyle/>
              <a:p>
                <a:pPr algn="ctr"/>
                <a:r>
                  <a:rPr lang="en-US" sz="1600" b="1" i="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You manage</a:t>
                </a:r>
              </a:p>
            </p:txBody>
          </p:sp>
          <p:sp>
            <p:nvSpPr>
              <p:cNvPr id="62" name="Left Brace 61">
                <a:extLst>
                  <a:ext uri="{FF2B5EF4-FFF2-40B4-BE49-F238E27FC236}">
                    <a16:creationId xmlns:a16="http://schemas.microsoft.com/office/drawing/2014/main" id="{45CC7945-F058-C140-A508-31324A464FAC}"/>
                  </a:ext>
                </a:extLst>
              </p:cNvPr>
              <p:cNvSpPr/>
              <p:nvPr/>
            </p:nvSpPr>
            <p:spPr>
              <a:xfrm>
                <a:off x="4686180" y="4074312"/>
                <a:ext cx="352220" cy="14894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41" name="Group 40" descr="Thirt of three options shows a database hosted on a managed AWS database service - indicating that AWS manages everything for you, including scaling, and install and you manage only the app optimization.">
            <a:extLst>
              <a:ext uri="{FF2B5EF4-FFF2-40B4-BE49-F238E27FC236}">
                <a16:creationId xmlns:a16="http://schemas.microsoft.com/office/drawing/2014/main" id="{B5D44598-2EA5-FF4A-8BD8-99F7EADD7492}"/>
              </a:ext>
            </a:extLst>
          </p:cNvPr>
          <p:cNvGrpSpPr/>
          <p:nvPr/>
        </p:nvGrpSpPr>
        <p:grpSpPr>
          <a:xfrm>
            <a:off x="7635140" y="1431378"/>
            <a:ext cx="3704459" cy="5219694"/>
            <a:chOff x="7635140" y="1431378"/>
            <a:chExt cx="3704459" cy="5219694"/>
          </a:xfrm>
        </p:grpSpPr>
        <p:sp>
          <p:nvSpPr>
            <p:cNvPr id="57" name="TextBox 56">
              <a:extLst>
                <a:ext uri="{FF2B5EF4-FFF2-40B4-BE49-F238E27FC236}">
                  <a16:creationId xmlns:a16="http://schemas.microsoft.com/office/drawing/2014/main" id="{B52959D1-36E0-5340-849D-31CB3C584514}"/>
                </a:ext>
              </a:extLst>
            </p:cNvPr>
            <p:cNvSpPr txBox="1"/>
            <p:nvPr/>
          </p:nvSpPr>
          <p:spPr>
            <a:xfrm>
              <a:off x="8902430" y="5696772"/>
              <a:ext cx="2437169" cy="954300"/>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Host database in </a:t>
              </a:r>
              <a:br>
                <a:rPr lang="en-US" sz="1867" dirty="0">
                  <a:latin typeface="Amazon Ember" panose="020B0603020204020204" pitchFamily="34" charset="0"/>
                  <a:ea typeface="Amazon Ember" panose="020B0603020204020204" pitchFamily="34" charset="0"/>
                  <a:cs typeface="Amazon Ember" panose="020B0603020204020204" pitchFamily="34" charset="0"/>
                </a:rPr>
              </a:br>
              <a:r>
                <a:rPr lang="en-US" sz="1867" dirty="0">
                  <a:latin typeface="Amazon Ember" panose="020B0603020204020204" pitchFamily="34" charset="0"/>
                  <a:ea typeface="Amazon Ember" panose="020B0603020204020204" pitchFamily="34" charset="0"/>
                  <a:cs typeface="Amazon Ember" panose="020B0603020204020204" pitchFamily="34" charset="0"/>
                </a:rPr>
                <a:t>a</a:t>
              </a:r>
              <a:r>
                <a:rPr lang="en-US" sz="1867"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 </a:t>
              </a:r>
              <a:r>
                <a:rPr lang="en-US" sz="18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managed AWS </a:t>
              </a:r>
              <a:br>
                <a:rPr lang="en-US" sz="18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br>
              <a:r>
                <a:rPr lang="en-US" sz="1867"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database service</a:t>
              </a:r>
            </a:p>
          </p:txBody>
        </p:sp>
        <p:grpSp>
          <p:nvGrpSpPr>
            <p:cNvPr id="36" name="Group 35">
              <a:extLst>
                <a:ext uri="{FF2B5EF4-FFF2-40B4-BE49-F238E27FC236}">
                  <a16:creationId xmlns:a16="http://schemas.microsoft.com/office/drawing/2014/main" id="{177789F8-E317-ED41-833D-AD63197A45E6}"/>
                </a:ext>
              </a:extLst>
            </p:cNvPr>
            <p:cNvGrpSpPr/>
            <p:nvPr/>
          </p:nvGrpSpPr>
          <p:grpSpPr>
            <a:xfrm>
              <a:off x="7635140" y="1431378"/>
              <a:ext cx="3629586" cy="4178316"/>
              <a:chOff x="7635140" y="1431378"/>
              <a:chExt cx="3629586" cy="4178316"/>
            </a:xfrm>
          </p:grpSpPr>
          <p:grpSp>
            <p:nvGrpSpPr>
              <p:cNvPr id="37" name="Group 36">
                <a:extLst>
                  <a:ext uri="{FF2B5EF4-FFF2-40B4-BE49-F238E27FC236}">
                    <a16:creationId xmlns:a16="http://schemas.microsoft.com/office/drawing/2014/main" id="{37A598C8-A6EB-644A-8FA7-2943BA8BCE21}"/>
                  </a:ext>
                </a:extLst>
              </p:cNvPr>
              <p:cNvGrpSpPr/>
              <p:nvPr/>
            </p:nvGrpSpPr>
            <p:grpSpPr>
              <a:xfrm>
                <a:off x="8826326" y="1931407"/>
                <a:ext cx="2438400" cy="3584425"/>
                <a:chOff x="4741139" y="933021"/>
                <a:chExt cx="1828800" cy="2688319"/>
              </a:xfrm>
              <a:solidFill>
                <a:schemeClr val="bg1">
                  <a:lumMod val="65000"/>
                </a:schemeClr>
              </a:solidFill>
            </p:grpSpPr>
            <p:sp>
              <p:nvSpPr>
                <p:cNvPr id="38" name="Rounded Rectangle 37">
                  <a:extLst>
                    <a:ext uri="{FF2B5EF4-FFF2-40B4-BE49-F238E27FC236}">
                      <a16:creationId xmlns:a16="http://schemas.microsoft.com/office/drawing/2014/main" id="{1A22BCEC-7C37-784E-9F2C-CECC78885517}"/>
                    </a:ext>
                  </a:extLst>
                </p:cNvPr>
                <p:cNvSpPr/>
                <p:nvPr/>
              </p:nvSpPr>
              <p:spPr>
                <a:xfrm>
                  <a:off x="4741139" y="3392740"/>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Power, HVAC, net</a:t>
                  </a:r>
                </a:p>
              </p:txBody>
            </p:sp>
            <p:sp>
              <p:nvSpPr>
                <p:cNvPr id="39" name="Rounded Rectangle 38">
                  <a:extLst>
                    <a:ext uri="{FF2B5EF4-FFF2-40B4-BE49-F238E27FC236}">
                      <a16:creationId xmlns:a16="http://schemas.microsoft.com/office/drawing/2014/main" id="{CD953562-7271-2A43-A0E7-EE26FBFC1A3C}"/>
                    </a:ext>
                  </a:extLst>
                </p:cNvPr>
                <p:cNvSpPr/>
                <p:nvPr/>
              </p:nvSpPr>
              <p:spPr>
                <a:xfrm>
                  <a:off x="4741139" y="3119437"/>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Rack and stack</a:t>
                  </a:r>
                </a:p>
              </p:txBody>
            </p:sp>
            <p:sp>
              <p:nvSpPr>
                <p:cNvPr id="45" name="Rounded Rectangle 44">
                  <a:extLst>
                    <a:ext uri="{FF2B5EF4-FFF2-40B4-BE49-F238E27FC236}">
                      <a16:creationId xmlns:a16="http://schemas.microsoft.com/office/drawing/2014/main" id="{1BF5E68F-34CD-1744-8D2A-68F1D78137BE}"/>
                    </a:ext>
                  </a:extLst>
                </p:cNvPr>
                <p:cNvSpPr/>
                <p:nvPr/>
              </p:nvSpPr>
              <p:spPr>
                <a:xfrm>
                  <a:off x="4741139" y="2846135"/>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 maintenance</a:t>
                  </a:r>
                </a:p>
              </p:txBody>
            </p:sp>
            <p:sp>
              <p:nvSpPr>
                <p:cNvPr id="46" name="Rounded Rectangle 45">
                  <a:extLst>
                    <a:ext uri="{FF2B5EF4-FFF2-40B4-BE49-F238E27FC236}">
                      <a16:creationId xmlns:a16="http://schemas.microsoft.com/office/drawing/2014/main" id="{7FDC9783-62DE-3C4B-AFB7-B88BAD2A165C}"/>
                    </a:ext>
                  </a:extLst>
                </p:cNvPr>
                <p:cNvSpPr/>
                <p:nvPr/>
              </p:nvSpPr>
              <p:spPr>
                <a:xfrm>
                  <a:off x="4741139" y="2299531"/>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OS patches</a:t>
                  </a:r>
                </a:p>
              </p:txBody>
            </p:sp>
            <p:sp>
              <p:nvSpPr>
                <p:cNvPr id="47" name="Rounded Rectangle 46">
                  <a:extLst>
                    <a:ext uri="{FF2B5EF4-FFF2-40B4-BE49-F238E27FC236}">
                      <a16:creationId xmlns:a16="http://schemas.microsoft.com/office/drawing/2014/main" id="{50FFBF00-106F-4B46-AD70-0705B82DC675}"/>
                    </a:ext>
                  </a:extLst>
                </p:cNvPr>
                <p:cNvSpPr/>
                <p:nvPr/>
              </p:nvSpPr>
              <p:spPr>
                <a:xfrm>
                  <a:off x="4741139" y="1752927"/>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DB s/w patches</a:t>
                  </a:r>
                </a:p>
              </p:txBody>
            </p:sp>
            <p:sp>
              <p:nvSpPr>
                <p:cNvPr id="48" name="Rounded Rectangle 47">
                  <a:extLst>
                    <a:ext uri="{FF2B5EF4-FFF2-40B4-BE49-F238E27FC236}">
                      <a16:creationId xmlns:a16="http://schemas.microsoft.com/office/drawing/2014/main" id="{E7068425-52DB-C044-9171-859CECA69B38}"/>
                    </a:ext>
                  </a:extLst>
                </p:cNvPr>
                <p:cNvSpPr/>
                <p:nvPr/>
              </p:nvSpPr>
              <p:spPr>
                <a:xfrm>
                  <a:off x="4741139" y="1479625"/>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 backups</a:t>
                  </a:r>
                </a:p>
              </p:txBody>
            </p:sp>
            <p:sp>
              <p:nvSpPr>
                <p:cNvPr id="49" name="Rounded Rectangle 48">
                  <a:extLst>
                    <a:ext uri="{FF2B5EF4-FFF2-40B4-BE49-F238E27FC236}">
                      <a16:creationId xmlns:a16="http://schemas.microsoft.com/office/drawing/2014/main" id="{D418E262-3B81-F142-80EC-148322003B1C}"/>
                    </a:ext>
                  </a:extLst>
                </p:cNvPr>
                <p:cNvSpPr/>
                <p:nvPr/>
              </p:nvSpPr>
              <p:spPr>
                <a:xfrm>
                  <a:off x="4741139" y="1206323"/>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High availability</a:t>
                  </a:r>
                </a:p>
              </p:txBody>
            </p:sp>
            <p:sp>
              <p:nvSpPr>
                <p:cNvPr id="50" name="Rounded Rectangle 49">
                  <a:extLst>
                    <a:ext uri="{FF2B5EF4-FFF2-40B4-BE49-F238E27FC236}">
                      <a16:creationId xmlns:a16="http://schemas.microsoft.com/office/drawing/2014/main" id="{671AA6ED-9980-FB46-AD5E-000887B7A006}"/>
                    </a:ext>
                  </a:extLst>
                </p:cNvPr>
                <p:cNvSpPr/>
                <p:nvPr/>
              </p:nvSpPr>
              <p:spPr>
                <a:xfrm>
                  <a:off x="4741139" y="2026229"/>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DB s/w installs</a:t>
                  </a:r>
                </a:p>
              </p:txBody>
            </p:sp>
            <p:sp>
              <p:nvSpPr>
                <p:cNvPr id="51" name="Rounded Rectangle 50">
                  <a:extLst>
                    <a:ext uri="{FF2B5EF4-FFF2-40B4-BE49-F238E27FC236}">
                      <a16:creationId xmlns:a16="http://schemas.microsoft.com/office/drawing/2014/main" id="{65FB2589-88CE-5A46-A70D-469E602F2D2B}"/>
                    </a:ext>
                  </a:extLst>
                </p:cNvPr>
                <p:cNvSpPr/>
                <p:nvPr/>
              </p:nvSpPr>
              <p:spPr>
                <a:xfrm>
                  <a:off x="4741139" y="2572833"/>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OS installation</a:t>
                  </a:r>
                </a:p>
              </p:txBody>
            </p:sp>
            <p:sp>
              <p:nvSpPr>
                <p:cNvPr id="52" name="Rounded Rectangle 51">
                  <a:extLst>
                    <a:ext uri="{FF2B5EF4-FFF2-40B4-BE49-F238E27FC236}">
                      <a16:creationId xmlns:a16="http://schemas.microsoft.com/office/drawing/2014/main" id="{12CD1308-31A2-C942-9F00-DADC2FB470AF}"/>
                    </a:ext>
                  </a:extLst>
                </p:cNvPr>
                <p:cNvSpPr/>
                <p:nvPr/>
              </p:nvSpPr>
              <p:spPr>
                <a:xfrm>
                  <a:off x="4741139" y="933021"/>
                  <a:ext cx="1828800" cy="228600"/>
                </a:xfrm>
                <a:prstGeom prst="roundRect">
                  <a:avLst/>
                </a:prstGeom>
                <a:grp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Scaling</a:t>
                  </a:r>
                </a:p>
              </p:txBody>
            </p:sp>
          </p:grpSp>
          <p:sp>
            <p:nvSpPr>
              <p:cNvPr id="53" name="Rounded Rectangle 52">
                <a:extLst>
                  <a:ext uri="{FF2B5EF4-FFF2-40B4-BE49-F238E27FC236}">
                    <a16:creationId xmlns:a16="http://schemas.microsoft.com/office/drawing/2014/main" id="{0319C497-8581-C14F-B43B-040767BD91C5}"/>
                  </a:ext>
                </a:extLst>
              </p:cNvPr>
              <p:cNvSpPr/>
              <p:nvPr/>
            </p:nvSpPr>
            <p:spPr>
              <a:xfrm>
                <a:off x="8826326" y="1574441"/>
                <a:ext cx="2438400" cy="30480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App optimization</a:t>
                </a:r>
              </a:p>
            </p:txBody>
          </p:sp>
          <p:cxnSp>
            <p:nvCxnSpPr>
              <p:cNvPr id="55" name="Straight Arrow Connector 54">
                <a:extLst>
                  <a:ext uri="{FF2B5EF4-FFF2-40B4-BE49-F238E27FC236}">
                    <a16:creationId xmlns:a16="http://schemas.microsoft.com/office/drawing/2014/main" id="{F296111E-B728-5749-B0DC-B4D48C550DF6}"/>
                  </a:ext>
                </a:extLst>
              </p:cNvPr>
              <p:cNvCxnSpPr>
                <a:cxnSpLocks/>
                <a:endCxn id="53" idx="1"/>
              </p:cNvCxnSpPr>
              <p:nvPr/>
            </p:nvCxnSpPr>
            <p:spPr>
              <a:xfrm>
                <a:off x="8483842" y="1726841"/>
                <a:ext cx="34248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BE5BB58C-A2B9-6842-9D66-0E34CA17FBF7}"/>
                  </a:ext>
                </a:extLst>
              </p:cNvPr>
              <p:cNvSpPr txBox="1"/>
              <p:nvPr/>
            </p:nvSpPr>
            <p:spPr>
              <a:xfrm>
                <a:off x="7755635" y="1431378"/>
                <a:ext cx="969365" cy="584775"/>
              </a:xfrm>
              <a:prstGeom prst="rect">
                <a:avLst/>
              </a:prstGeom>
              <a:noFill/>
            </p:spPr>
            <p:txBody>
              <a:bodyPr wrap="square" rtlCol="0">
                <a:spAutoFit/>
              </a:bodyPr>
              <a:lstStyle/>
              <a:p>
                <a:pPr algn="ctr"/>
                <a:r>
                  <a:rPr lang="en-US" sz="1600" b="1" i="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You manage</a:t>
                </a:r>
              </a:p>
            </p:txBody>
          </p:sp>
          <p:sp>
            <p:nvSpPr>
              <p:cNvPr id="63" name="TextBox 62">
                <a:extLst>
                  <a:ext uri="{FF2B5EF4-FFF2-40B4-BE49-F238E27FC236}">
                    <a16:creationId xmlns:a16="http://schemas.microsoft.com/office/drawing/2014/main" id="{A7BA3F80-1CFF-4B4F-A7EE-B1FFD353CDD9}"/>
                  </a:ext>
                </a:extLst>
              </p:cNvPr>
              <p:cNvSpPr txBox="1"/>
              <p:nvPr/>
            </p:nvSpPr>
            <p:spPr>
              <a:xfrm>
                <a:off x="7635140" y="3531813"/>
                <a:ext cx="1173039" cy="584775"/>
              </a:xfrm>
              <a:prstGeom prst="rect">
                <a:avLst/>
              </a:prstGeom>
              <a:noFill/>
            </p:spPr>
            <p:txBody>
              <a:bodyPr wrap="square" rtlCol="0">
                <a:spAutoFit/>
              </a:bodyPr>
              <a:lstStyle>
                <a:defPPr>
                  <a:defRPr lang="en-US"/>
                </a:defPPr>
                <a:lvl1pPr algn="ctr">
                  <a:defRPr sz="1600" i="1">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manages</a:t>
                </a:r>
              </a:p>
            </p:txBody>
          </p:sp>
          <p:sp>
            <p:nvSpPr>
              <p:cNvPr id="64" name="Left Brace 63">
                <a:extLst>
                  <a:ext uri="{FF2B5EF4-FFF2-40B4-BE49-F238E27FC236}">
                    <a16:creationId xmlns:a16="http://schemas.microsoft.com/office/drawing/2014/main" id="{F3964C24-11C6-0040-B2B1-50BE2E1F4116}"/>
                  </a:ext>
                </a:extLst>
              </p:cNvPr>
              <p:cNvSpPr/>
              <p:nvPr/>
            </p:nvSpPr>
            <p:spPr>
              <a:xfrm>
                <a:off x="8483842" y="1920774"/>
                <a:ext cx="352220" cy="368892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5" name="Footer Placeholder 24">
            <a:extLst>
              <a:ext uri="{FF2B5EF4-FFF2-40B4-BE49-F238E27FC236}">
                <a16:creationId xmlns:a16="http://schemas.microsoft.com/office/drawing/2014/main" id="{E9D23EB2-961F-0F4D-93D3-21B1B2A50E8A}"/>
              </a:ext>
            </a:extLst>
          </p:cNvPr>
          <p:cNvSpPr>
            <a:spLocks noGrp="1"/>
          </p:cNvSpPr>
          <p:nvPr>
            <p:ph type="ftr" sz="quarter" idx="3"/>
          </p:nvPr>
        </p:nvSpPr>
        <p:spPr/>
        <p:txBody>
          <a:bodyPr/>
          <a:lstStyle/>
          <a:p>
            <a:r>
              <a:rPr lang="en-US" dirty="0"/>
              <a:t>© 2020, Amazon Web Services, Inc. or its Affiliates. All rights reserved.</a:t>
            </a:r>
          </a:p>
        </p:txBody>
      </p:sp>
      <p:sp>
        <p:nvSpPr>
          <p:cNvPr id="35" name="Slide Number Placeholder 34">
            <a:extLst>
              <a:ext uri="{FF2B5EF4-FFF2-40B4-BE49-F238E27FC236}">
                <a16:creationId xmlns:a16="http://schemas.microsoft.com/office/drawing/2014/main" id="{6794441A-9144-F847-9C0A-76D41403E54E}"/>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38620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dirty="0">
                <a:latin typeface="Amazon Ember" panose="02000000000000000000" pitchFamily="2" charset="0"/>
                <a:ea typeface="Amazon Ember" panose="02000000000000000000" pitchFamily="2" charset="0"/>
              </a:rPr>
              <a:t>Sections</a:t>
            </a:r>
          </a:p>
          <a:p>
            <a:pPr marL="457200" indent="-457200">
              <a:spcBef>
                <a:spcPts val="1800"/>
              </a:spcBef>
              <a:buFont typeface="+mj-lt"/>
              <a:buAutoNum type="arabicPeriod"/>
            </a:pPr>
            <a:r>
              <a:rPr lang="en-US" sz="2400" dirty="0">
                <a:latin typeface="+mn-lt"/>
              </a:rPr>
              <a:t>Architectural need</a:t>
            </a:r>
          </a:p>
          <a:p>
            <a:pPr marL="457200" indent="-457200">
              <a:spcBef>
                <a:spcPts val="1800"/>
              </a:spcBef>
              <a:buFont typeface="+mj-lt"/>
              <a:buAutoNum type="arabicPeriod"/>
            </a:pPr>
            <a:r>
              <a:rPr lang="en-US" sz="2400" dirty="0">
                <a:latin typeface="+mn-lt"/>
              </a:rPr>
              <a:t>Database layer considerations</a:t>
            </a:r>
          </a:p>
          <a:p>
            <a:pPr marL="457200" indent="-457200">
              <a:spcBef>
                <a:spcPts val="1800"/>
              </a:spcBef>
              <a:buFont typeface="+mj-lt"/>
              <a:buAutoNum type="arabicPeriod"/>
            </a:pPr>
            <a:r>
              <a:rPr lang="en-US" sz="2400" dirty="0">
                <a:latin typeface="+mn-lt"/>
              </a:rPr>
              <a:t>Amazon RDS</a:t>
            </a:r>
          </a:p>
          <a:p>
            <a:pPr marL="457200" indent="-457200">
              <a:spcBef>
                <a:spcPts val="1800"/>
              </a:spcBef>
              <a:buFont typeface="+mj-lt"/>
              <a:buAutoNum type="arabicPeriod"/>
            </a:pPr>
            <a:r>
              <a:rPr lang="en-US" sz="2400" dirty="0">
                <a:latin typeface="+mn-lt"/>
              </a:rPr>
              <a:t>Amazon DynamoDB</a:t>
            </a:r>
          </a:p>
          <a:p>
            <a:pPr marL="457200" indent="-457200">
              <a:spcBef>
                <a:spcPts val="1800"/>
              </a:spcBef>
              <a:buFont typeface="+mj-lt"/>
              <a:buAutoNum type="arabicPeriod"/>
            </a:pPr>
            <a:r>
              <a:rPr lang="en-US" sz="2400" dirty="0">
                <a:latin typeface="+mn-lt"/>
              </a:rPr>
              <a:t>Database security controls</a:t>
            </a:r>
          </a:p>
          <a:p>
            <a:pPr marL="457200" indent="-457200">
              <a:spcBef>
                <a:spcPts val="1800"/>
              </a:spcBef>
              <a:buFont typeface="+mj-lt"/>
              <a:buAutoNum type="arabicPeriod"/>
            </a:pPr>
            <a:r>
              <a:rPr lang="en-US" sz="2400" dirty="0">
                <a:latin typeface="+mn-lt"/>
              </a:rPr>
              <a:t>Migrating data into AWS databases</a:t>
            </a:r>
          </a:p>
          <a:p>
            <a:pPr marL="239713" indent="-239713">
              <a:spcBef>
                <a:spcPts val="1800"/>
              </a:spcBef>
            </a:pPr>
            <a:endParaRPr lang="en-US" sz="2400" b="1"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buNone/>
            </a:pPr>
            <a:r>
              <a:rPr lang="en-US" dirty="0">
                <a:latin typeface="Amazon Ember" panose="02000000000000000000" pitchFamily="2" charset="0"/>
                <a:ea typeface="Amazon Ember" panose="02000000000000000000" pitchFamily="2" charset="0"/>
              </a:rPr>
              <a:t>Demonstration</a:t>
            </a:r>
          </a:p>
          <a:p>
            <a:r>
              <a:rPr lang="en-US" sz="2400" dirty="0">
                <a:latin typeface="+mn-lt"/>
              </a:rPr>
              <a:t>Amazon RDS Automated Backup and Read Replicas</a:t>
            </a:r>
          </a:p>
          <a:p>
            <a:endParaRPr lang="en-US" dirty="0">
              <a:latin typeface="+mn-lt"/>
            </a:endParaRPr>
          </a:p>
          <a:p>
            <a:pPr marL="0" indent="0">
              <a:buNone/>
            </a:pPr>
            <a:r>
              <a:rPr lang="en-US" dirty="0">
                <a:latin typeface="Amazon Ember" panose="02000000000000000000" pitchFamily="2" charset="0"/>
                <a:ea typeface="Amazon Ember" panose="02000000000000000000" pitchFamily="2" charset="0"/>
              </a:rPr>
              <a:t>Labs</a:t>
            </a:r>
          </a:p>
          <a:p>
            <a:r>
              <a:rPr lang="en-US" sz="2400" dirty="0">
                <a:latin typeface="+mn-lt"/>
              </a:rPr>
              <a:t>Guided Lab: Creating an Amazon RDS Database</a:t>
            </a:r>
          </a:p>
          <a:p>
            <a:r>
              <a:rPr lang="en-US" sz="2400" dirty="0">
                <a:latin typeface="+mn-lt"/>
              </a:rPr>
              <a:t>Challenge Lab: Migrating a Database to Amazon RDS</a:t>
            </a:r>
          </a:p>
          <a:p>
            <a:endParaRPr lang="en-US" sz="24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RDS characteristics</a:t>
            </a:r>
          </a:p>
        </p:txBody>
      </p:sp>
      <p:grpSp>
        <p:nvGrpSpPr>
          <p:cNvPr id="5" name="Group 4">
            <a:extLst>
              <a:ext uri="{FF2B5EF4-FFF2-40B4-BE49-F238E27FC236}">
                <a16:creationId xmlns:a16="http://schemas.microsoft.com/office/drawing/2014/main" id="{2AF3440F-A0DB-4245-9310-C1059E0869A7}"/>
              </a:ext>
              <a:ext uri="{C183D7F6-B498-43B3-948B-1728B52AA6E4}">
                <adec:decorative xmlns:adec="http://schemas.microsoft.com/office/drawing/2017/decorative" val="1"/>
              </a:ext>
            </a:extLst>
          </p:cNvPr>
          <p:cNvGrpSpPr/>
          <p:nvPr/>
        </p:nvGrpSpPr>
        <p:grpSpPr>
          <a:xfrm>
            <a:off x="643647" y="1852929"/>
            <a:ext cx="10719858" cy="2061091"/>
            <a:chOff x="643647" y="1852929"/>
            <a:chExt cx="10719858" cy="2061091"/>
          </a:xfrm>
        </p:grpSpPr>
        <p:pic>
          <p:nvPicPr>
            <p:cNvPr id="8" name="Graphic 7" descr="Gauge">
              <a:extLst>
                <a:ext uri="{FF2B5EF4-FFF2-40B4-BE49-F238E27FC236}">
                  <a16:creationId xmlns:a16="http://schemas.microsoft.com/office/drawing/2014/main" id="{C81B2237-1AF4-3844-929F-2CE862D35F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5889" y="2095305"/>
              <a:ext cx="1551511" cy="1551511"/>
            </a:xfrm>
            <a:prstGeom prst="rect">
              <a:avLst/>
            </a:prstGeom>
          </p:spPr>
        </p:pic>
        <p:pic>
          <p:nvPicPr>
            <p:cNvPr id="23" name="Graphic 22" descr="City">
              <a:extLst>
                <a:ext uri="{FF2B5EF4-FFF2-40B4-BE49-F238E27FC236}">
                  <a16:creationId xmlns:a16="http://schemas.microsoft.com/office/drawing/2014/main" id="{443BCD39-4FD4-E143-8345-B4A3DE98E3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40842" y="2091357"/>
              <a:ext cx="1822663" cy="1822663"/>
            </a:xfrm>
            <a:prstGeom prst="rect">
              <a:avLst/>
            </a:prstGeom>
          </p:spPr>
        </p:pic>
        <p:pic>
          <p:nvPicPr>
            <p:cNvPr id="27" name="Graphic 26" descr="Database">
              <a:extLst>
                <a:ext uri="{FF2B5EF4-FFF2-40B4-BE49-F238E27FC236}">
                  <a16:creationId xmlns:a16="http://schemas.microsoft.com/office/drawing/2014/main" id="{CF94401F-1E4D-E246-A26C-435EA8CBE6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27909" y="1852929"/>
              <a:ext cx="1356361" cy="1356361"/>
            </a:xfrm>
            <a:prstGeom prst="rect">
              <a:avLst/>
            </a:prstGeom>
          </p:spPr>
        </p:pic>
        <p:pic>
          <p:nvPicPr>
            <p:cNvPr id="30" name="Graphic 29" descr="Database">
              <a:extLst>
                <a:ext uri="{FF2B5EF4-FFF2-40B4-BE49-F238E27FC236}">
                  <a16:creationId xmlns:a16="http://schemas.microsoft.com/office/drawing/2014/main" id="{80A9D3B1-DE80-FF45-B463-F9B32DE8D1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0569" y="2776017"/>
              <a:ext cx="971604" cy="971604"/>
            </a:xfrm>
            <a:prstGeom prst="rect">
              <a:avLst/>
            </a:prstGeom>
          </p:spPr>
        </p:pic>
        <p:cxnSp>
          <p:nvCxnSpPr>
            <p:cNvPr id="32" name="Straight Arrow Connector 31">
              <a:extLst>
                <a:ext uri="{FF2B5EF4-FFF2-40B4-BE49-F238E27FC236}">
                  <a16:creationId xmlns:a16="http://schemas.microsoft.com/office/drawing/2014/main" id="{4C1C0314-57F7-954D-8998-C2EE8F09D73E}"/>
                </a:ext>
              </a:extLst>
            </p:cNvPr>
            <p:cNvCxnSpPr>
              <a:cxnSpLocks/>
            </p:cNvCxnSpPr>
            <p:nvPr/>
          </p:nvCxnSpPr>
          <p:spPr>
            <a:xfrm>
              <a:off x="4673928" y="2190023"/>
              <a:ext cx="465714" cy="5583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Database">
              <a:extLst>
                <a:ext uri="{FF2B5EF4-FFF2-40B4-BE49-F238E27FC236}">
                  <a16:creationId xmlns:a16="http://schemas.microsoft.com/office/drawing/2014/main" id="{67850DF4-D82D-FB47-B0F2-58AA36898D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647" y="2384291"/>
              <a:ext cx="1158573" cy="1158573"/>
            </a:xfrm>
            <a:prstGeom prst="rect">
              <a:avLst/>
            </a:prstGeom>
          </p:spPr>
        </p:pic>
        <p:pic>
          <p:nvPicPr>
            <p:cNvPr id="44" name="Graphic 43" descr="Pie chart">
              <a:extLst>
                <a:ext uri="{FF2B5EF4-FFF2-40B4-BE49-F238E27FC236}">
                  <a16:creationId xmlns:a16="http://schemas.microsoft.com/office/drawing/2014/main" id="{BD7EB877-DA7E-4C4D-978B-A401C3BD77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7777" y="2238175"/>
              <a:ext cx="585868" cy="585868"/>
            </a:xfrm>
            <a:prstGeom prst="rect">
              <a:avLst/>
            </a:prstGeom>
          </p:spPr>
        </p:pic>
        <p:pic>
          <p:nvPicPr>
            <p:cNvPr id="46" name="Graphic 45" descr="Upward trend">
              <a:extLst>
                <a:ext uri="{FF2B5EF4-FFF2-40B4-BE49-F238E27FC236}">
                  <a16:creationId xmlns:a16="http://schemas.microsoft.com/office/drawing/2014/main" id="{C29772E4-30B2-6E4C-8222-F0A6914DEF2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20571" y="3007240"/>
              <a:ext cx="585867" cy="585867"/>
            </a:xfrm>
            <a:prstGeom prst="rect">
              <a:avLst/>
            </a:prstGeom>
          </p:spPr>
        </p:pic>
        <p:cxnSp>
          <p:nvCxnSpPr>
            <p:cNvPr id="47" name="Straight Arrow Connector 46">
              <a:extLst>
                <a:ext uri="{FF2B5EF4-FFF2-40B4-BE49-F238E27FC236}">
                  <a16:creationId xmlns:a16="http://schemas.microsoft.com/office/drawing/2014/main" id="{0D5867B3-8D74-8944-A6B4-BF5D457CBDEB}"/>
                </a:ext>
              </a:extLst>
            </p:cNvPr>
            <p:cNvCxnSpPr>
              <a:cxnSpLocks/>
            </p:cNvCxnSpPr>
            <p:nvPr/>
          </p:nvCxnSpPr>
          <p:spPr>
            <a:xfrm flipV="1">
              <a:off x="1605690" y="2636087"/>
              <a:ext cx="419932" cy="25537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7986DDC-A780-924A-AD28-0BAC471C0567}"/>
                </a:ext>
              </a:extLst>
            </p:cNvPr>
            <p:cNvCxnSpPr>
              <a:cxnSpLocks/>
              <a:stCxn id="46" idx="1"/>
            </p:cNvCxnSpPr>
            <p:nvPr/>
          </p:nvCxnSpPr>
          <p:spPr>
            <a:xfrm flipH="1" flipV="1">
              <a:off x="1637395" y="3101854"/>
              <a:ext cx="383176" cy="19832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 name="Text Placeholder 10"/>
          <p:cNvSpPr>
            <a:spLocks noGrp="1"/>
          </p:cNvSpPr>
          <p:nvPr>
            <p:ph type="body" sz="quarter" idx="21"/>
          </p:nvPr>
        </p:nvSpPr>
        <p:spPr>
          <a:xfrm>
            <a:off x="366846" y="4006482"/>
            <a:ext cx="2743200" cy="449262"/>
          </a:xfrm>
        </p:spPr>
        <p:txBody>
          <a:bodyPr/>
          <a:lstStyle/>
          <a:p>
            <a:r>
              <a:rPr lang="en-US" b="0" dirty="0">
                <a:latin typeface="Amazon Ember" panose="02000000000000000000" pitchFamily="2" charset="0"/>
                <a:ea typeface="Amazon Ember" panose="02000000000000000000" pitchFamily="2" charset="0"/>
              </a:rPr>
              <a:t>Access pattern</a:t>
            </a:r>
          </a:p>
        </p:txBody>
      </p:sp>
      <p:sp>
        <p:nvSpPr>
          <p:cNvPr id="10" name="Text Placeholder 9"/>
          <p:cNvSpPr>
            <a:spLocks noGrp="1"/>
          </p:cNvSpPr>
          <p:nvPr>
            <p:ph type="body" sz="quarter" idx="28"/>
          </p:nvPr>
        </p:nvSpPr>
        <p:spPr>
          <a:xfrm>
            <a:off x="366846" y="4455744"/>
            <a:ext cx="2743200" cy="1225551"/>
          </a:xfrm>
        </p:spPr>
        <p:txBody>
          <a:bodyPr/>
          <a:lstStyle/>
          <a:p>
            <a:r>
              <a:rPr lang="en-US" dirty="0"/>
              <a:t>Transactional </a:t>
            </a:r>
          </a:p>
          <a:p>
            <a:r>
              <a:rPr lang="en-US" dirty="0"/>
              <a:t>Light analytics</a:t>
            </a:r>
          </a:p>
        </p:txBody>
      </p:sp>
      <p:sp>
        <p:nvSpPr>
          <p:cNvPr id="17" name="Text Placeholder 16"/>
          <p:cNvSpPr>
            <a:spLocks noGrp="1"/>
          </p:cNvSpPr>
          <p:nvPr>
            <p:ph type="body" sz="quarter" idx="22"/>
          </p:nvPr>
        </p:nvSpPr>
        <p:spPr>
          <a:xfrm>
            <a:off x="3302328" y="4006482"/>
            <a:ext cx="2743200" cy="449262"/>
          </a:xfrm>
        </p:spPr>
        <p:txBody>
          <a:bodyPr/>
          <a:lstStyle/>
          <a:p>
            <a:r>
              <a:rPr lang="en-US" b="0" dirty="0">
                <a:latin typeface="Amazon Ember" panose="02000000000000000000" pitchFamily="2" charset="0"/>
                <a:ea typeface="Amazon Ember" panose="02000000000000000000" pitchFamily="2" charset="0"/>
              </a:rPr>
              <a:t>Data size</a:t>
            </a:r>
          </a:p>
        </p:txBody>
      </p:sp>
      <p:sp>
        <p:nvSpPr>
          <p:cNvPr id="15" name="Text Placeholder 14"/>
          <p:cNvSpPr>
            <a:spLocks noGrp="1"/>
          </p:cNvSpPr>
          <p:nvPr>
            <p:ph type="body" sz="quarter" idx="27"/>
          </p:nvPr>
        </p:nvSpPr>
        <p:spPr>
          <a:xfrm>
            <a:off x="3302328" y="4455744"/>
            <a:ext cx="2743200" cy="1225551"/>
          </a:xfrm>
        </p:spPr>
        <p:txBody>
          <a:bodyPr/>
          <a:lstStyle/>
          <a:p>
            <a:r>
              <a:rPr lang="en-US" dirty="0"/>
              <a:t>Low-TB range</a:t>
            </a:r>
          </a:p>
        </p:txBody>
      </p:sp>
      <p:sp>
        <p:nvSpPr>
          <p:cNvPr id="14" name="Text Placeholder 13"/>
          <p:cNvSpPr>
            <a:spLocks noGrp="1"/>
          </p:cNvSpPr>
          <p:nvPr>
            <p:ph type="body" sz="quarter" idx="23"/>
          </p:nvPr>
        </p:nvSpPr>
        <p:spPr>
          <a:xfrm>
            <a:off x="6172497" y="4006482"/>
            <a:ext cx="2743200" cy="449262"/>
          </a:xfrm>
        </p:spPr>
        <p:txBody>
          <a:bodyPr/>
          <a:lstStyle/>
          <a:p>
            <a:r>
              <a:rPr lang="en-US" b="0" dirty="0">
                <a:latin typeface="Amazon Ember" panose="02000000000000000000" pitchFamily="2" charset="0"/>
                <a:ea typeface="Amazon Ember" panose="02000000000000000000" pitchFamily="2" charset="0"/>
              </a:rPr>
              <a:t>Performance</a:t>
            </a:r>
          </a:p>
        </p:txBody>
      </p:sp>
      <p:sp>
        <p:nvSpPr>
          <p:cNvPr id="12" name="Text Placeholder 11"/>
          <p:cNvSpPr>
            <a:spLocks noGrp="1"/>
          </p:cNvSpPr>
          <p:nvPr>
            <p:ph type="body" sz="quarter" idx="26"/>
          </p:nvPr>
        </p:nvSpPr>
        <p:spPr>
          <a:xfrm>
            <a:off x="6054344" y="4455744"/>
            <a:ext cx="2908077" cy="1225551"/>
          </a:xfrm>
        </p:spPr>
        <p:txBody>
          <a:bodyPr/>
          <a:lstStyle/>
          <a:p>
            <a:r>
              <a:rPr lang="en-US" dirty="0"/>
              <a:t>Mid to high throughput</a:t>
            </a:r>
          </a:p>
          <a:p>
            <a:r>
              <a:rPr lang="en-US" dirty="0"/>
              <a:t>Low latency</a:t>
            </a:r>
          </a:p>
        </p:txBody>
      </p:sp>
      <p:sp>
        <p:nvSpPr>
          <p:cNvPr id="9" name="Text Placeholder 8"/>
          <p:cNvSpPr>
            <a:spLocks noGrp="1"/>
          </p:cNvSpPr>
          <p:nvPr>
            <p:ph type="body" sz="quarter" idx="24"/>
          </p:nvPr>
        </p:nvSpPr>
        <p:spPr>
          <a:xfrm>
            <a:off x="9080574" y="4006482"/>
            <a:ext cx="2743200" cy="449262"/>
          </a:xfrm>
        </p:spPr>
        <p:txBody>
          <a:bodyPr/>
          <a:lstStyle/>
          <a:p>
            <a:r>
              <a:rPr lang="en-US" b="0" dirty="0">
                <a:latin typeface="Amazon Ember" panose="02000000000000000000" pitchFamily="2" charset="0"/>
                <a:ea typeface="Amazon Ember" panose="02000000000000000000" pitchFamily="2" charset="0"/>
              </a:rPr>
              <a:t>Business use cases</a:t>
            </a:r>
          </a:p>
        </p:txBody>
      </p:sp>
      <p:sp>
        <p:nvSpPr>
          <p:cNvPr id="6" name="Text Placeholder 5"/>
          <p:cNvSpPr>
            <a:spLocks noGrp="1"/>
          </p:cNvSpPr>
          <p:nvPr>
            <p:ph type="body" sz="quarter" idx="29"/>
          </p:nvPr>
        </p:nvSpPr>
        <p:spPr>
          <a:xfrm>
            <a:off x="9080574" y="4455744"/>
            <a:ext cx="2743200" cy="1225551"/>
          </a:xfrm>
        </p:spPr>
        <p:txBody>
          <a:bodyPr/>
          <a:lstStyle/>
          <a:p>
            <a:r>
              <a:rPr lang="en-US" dirty="0"/>
              <a:t>Transactional </a:t>
            </a:r>
          </a:p>
          <a:p>
            <a:r>
              <a:rPr lang="en-US" dirty="0"/>
              <a:t>OLAP</a:t>
            </a:r>
          </a:p>
        </p:txBody>
      </p:sp>
      <p:sp>
        <p:nvSpPr>
          <p:cNvPr id="4" name="Footer Placeholder 3"/>
          <p:cNvSpPr>
            <a:spLocks noGrp="1"/>
          </p:cNvSpPr>
          <p:nvPr>
            <p:ph type="ftr" sz="quarter" idx="15"/>
          </p:nvPr>
        </p:nvSpPr>
        <p:spPr/>
        <p:txBody>
          <a:bodyPr/>
          <a:lstStyle/>
          <a:p>
            <a:r>
              <a:rPr lang="en-US" dirty="0"/>
              <a:t>© 2020, Amazon Web Services, Inc. or its Affiliates. All rights reserved.</a:t>
            </a:r>
          </a:p>
        </p:txBody>
      </p:sp>
      <p:sp>
        <p:nvSpPr>
          <p:cNvPr id="3" name="Slide Number Placeholder 2"/>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1832179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RDS: Uses and database types</a:t>
            </a:r>
          </a:p>
        </p:txBody>
      </p:sp>
      <p:pic>
        <p:nvPicPr>
          <p:cNvPr id="15" name="Graphic 14">
            <a:extLst>
              <a:ext uri="{FF2B5EF4-FFF2-40B4-BE49-F238E27FC236}">
                <a16:creationId xmlns:a16="http://schemas.microsoft.com/office/drawing/2014/main" id="{E6DF7F5E-E6D4-914B-9C4C-107922D778C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525" y="2177372"/>
            <a:ext cx="1263641" cy="1263641"/>
          </a:xfrm>
          <a:prstGeom prst="rect">
            <a:avLst/>
          </a:prstGeom>
        </p:spPr>
      </p:pic>
      <p:sp>
        <p:nvSpPr>
          <p:cNvPr id="21" name="TextBox 20">
            <a:extLst>
              <a:ext uri="{FF2B5EF4-FFF2-40B4-BE49-F238E27FC236}">
                <a16:creationId xmlns:a16="http://schemas.microsoft.com/office/drawing/2014/main" id="{B442D2FF-FB4A-7C4D-973D-43C38A905AB1}"/>
              </a:ext>
            </a:extLst>
          </p:cNvPr>
          <p:cNvSpPr txBox="1"/>
          <p:nvPr/>
        </p:nvSpPr>
        <p:spPr>
          <a:xfrm>
            <a:off x="419100" y="3526470"/>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3" name="Content Placeholder 2">
            <a:extLst>
              <a:ext uri="{FF2B5EF4-FFF2-40B4-BE49-F238E27FC236}">
                <a16:creationId xmlns:a16="http://schemas.microsoft.com/office/drawing/2014/main" id="{332289D0-DC12-4649-A17D-BCD6C679728B}"/>
              </a:ext>
            </a:extLst>
          </p:cNvPr>
          <p:cNvSpPr>
            <a:spLocks noGrp="1"/>
          </p:cNvSpPr>
          <p:nvPr>
            <p:ph idx="1"/>
          </p:nvPr>
        </p:nvSpPr>
        <p:spPr>
          <a:xfrm>
            <a:off x="2391859" y="2177372"/>
            <a:ext cx="6223115" cy="3441472"/>
          </a:xfrm>
        </p:spPr>
        <p:txBody>
          <a:bodyPr/>
          <a:lstStyle/>
          <a:p>
            <a:pPr marL="0" indent="0">
              <a:buNone/>
            </a:pPr>
            <a:r>
              <a:rPr lang="en-US" sz="2400" dirty="0"/>
              <a:t>Works well for applications that:</a:t>
            </a:r>
          </a:p>
          <a:p>
            <a:pPr lvl="1"/>
            <a:r>
              <a:rPr lang="en-US" sz="2000" dirty="0"/>
              <a:t>Have more complex data</a:t>
            </a:r>
          </a:p>
          <a:p>
            <a:pPr lvl="1"/>
            <a:r>
              <a:rPr lang="en-US" sz="2000" dirty="0"/>
              <a:t>Need to combine and join datasets</a:t>
            </a:r>
          </a:p>
          <a:p>
            <a:pPr lvl="1"/>
            <a:r>
              <a:rPr lang="en-US" sz="2000" dirty="0"/>
              <a:t>Need enforced syntax rules </a:t>
            </a:r>
          </a:p>
          <a:p>
            <a:pPr lvl="1"/>
            <a:endParaRPr lang="en-US" sz="2000" dirty="0"/>
          </a:p>
          <a:p>
            <a:pPr marL="0" indent="0">
              <a:buNone/>
            </a:pPr>
            <a:r>
              <a:rPr lang="en-US" sz="2400" dirty="0"/>
              <a:t>Six database types supported: </a:t>
            </a:r>
          </a:p>
        </p:txBody>
      </p:sp>
      <p:sp>
        <p:nvSpPr>
          <p:cNvPr id="12" name="TextBox 11">
            <a:extLst>
              <a:ext uri="{FF2B5EF4-FFF2-40B4-BE49-F238E27FC236}">
                <a16:creationId xmlns:a16="http://schemas.microsoft.com/office/drawing/2014/main" id="{4FE45197-D4A8-0A42-ACD4-A9E4DF998D9C}"/>
              </a:ext>
            </a:extLst>
          </p:cNvPr>
          <p:cNvSpPr txBox="1"/>
          <p:nvPr/>
        </p:nvSpPr>
        <p:spPr>
          <a:xfrm>
            <a:off x="2391859" y="4474192"/>
            <a:ext cx="3445174" cy="1015663"/>
          </a:xfrm>
          <a:prstGeom prst="rect">
            <a:avLst/>
          </a:prstGeom>
          <a:noFill/>
        </p:spPr>
        <p:txBody>
          <a:bodyPr wrap="none" rtlCol="0">
            <a:spAutoFit/>
          </a:bodyPr>
          <a:lstStyle/>
          <a:p>
            <a:pPr marL="800100" lvl="1" indent="-342900">
              <a:buClr>
                <a:schemeClr val="tx1"/>
              </a:buClr>
              <a:buFont typeface="Arial" panose="020B0604020202020204" pitchFamily="34" charset="0"/>
              <a:buChar char="•"/>
            </a:pPr>
            <a:r>
              <a:rPr lang="en-US" sz="2000" dirty="0">
                <a:solidFill>
                  <a:schemeClr val="accent5"/>
                </a:solidFill>
                <a:latin typeface="Amazon Ember" panose="02000000000000000000" pitchFamily="2" charset="0"/>
                <a:ea typeface="Amazon Ember" panose="02000000000000000000" pitchFamily="2" charset="0"/>
              </a:rPr>
              <a:t>Microsoft SQL Server</a:t>
            </a:r>
          </a:p>
          <a:p>
            <a:pPr marL="800100" lvl="1" indent="-342900">
              <a:buClr>
                <a:schemeClr val="tx1"/>
              </a:buClr>
              <a:buFont typeface="Arial" panose="020B0604020202020204" pitchFamily="34" charset="0"/>
              <a:buChar char="•"/>
            </a:pPr>
            <a:r>
              <a:rPr lang="en-US" sz="2000" dirty="0">
                <a:solidFill>
                  <a:schemeClr val="accent5"/>
                </a:solidFill>
                <a:latin typeface="Amazon Ember" panose="02000000000000000000" pitchFamily="2" charset="0"/>
                <a:ea typeface="Amazon Ember" panose="02000000000000000000" pitchFamily="2" charset="0"/>
              </a:rPr>
              <a:t>Oracle</a:t>
            </a:r>
          </a:p>
          <a:p>
            <a:pPr marL="800100" lvl="1" indent="-342900">
              <a:buClr>
                <a:schemeClr val="tx1"/>
              </a:buClr>
              <a:buFont typeface="Arial" panose="020B0604020202020204" pitchFamily="34" charset="0"/>
              <a:buChar char="•"/>
            </a:pPr>
            <a:r>
              <a:rPr lang="en-US" sz="2000" dirty="0">
                <a:solidFill>
                  <a:schemeClr val="accent5"/>
                </a:solidFill>
                <a:latin typeface="Amazon Ember" panose="02000000000000000000" pitchFamily="2" charset="0"/>
                <a:ea typeface="Amazon Ember" panose="02000000000000000000" pitchFamily="2" charset="0"/>
              </a:rPr>
              <a:t>MySQL</a:t>
            </a:r>
          </a:p>
        </p:txBody>
      </p:sp>
      <p:sp>
        <p:nvSpPr>
          <p:cNvPr id="24" name="TextBox 23">
            <a:extLst>
              <a:ext uri="{FF2B5EF4-FFF2-40B4-BE49-F238E27FC236}">
                <a16:creationId xmlns:a16="http://schemas.microsoft.com/office/drawing/2014/main" id="{9ABA9C62-F138-BD48-9D39-3BABA433047E}"/>
              </a:ext>
            </a:extLst>
          </p:cNvPr>
          <p:cNvSpPr txBox="1"/>
          <p:nvPr/>
        </p:nvSpPr>
        <p:spPr>
          <a:xfrm>
            <a:off x="5524500" y="4461492"/>
            <a:ext cx="2363147" cy="1015663"/>
          </a:xfrm>
          <a:prstGeom prst="rect">
            <a:avLst/>
          </a:prstGeom>
          <a:noFill/>
        </p:spPr>
        <p:txBody>
          <a:bodyPr wrap="none" rtlCol="0">
            <a:spAutoFit/>
          </a:bodyPr>
          <a:lstStyle/>
          <a:p>
            <a:pPr marL="800100" lvl="1" indent="-342900">
              <a:buClr>
                <a:schemeClr val="tx1"/>
              </a:buClr>
              <a:buFont typeface="Arial" panose="020B0604020202020204" pitchFamily="34" charset="0"/>
              <a:buChar char="•"/>
            </a:pPr>
            <a:r>
              <a:rPr lang="en-US" sz="2000" dirty="0">
                <a:solidFill>
                  <a:schemeClr val="accent5"/>
                </a:solidFill>
                <a:latin typeface="Amazon Ember" panose="02000000000000000000" pitchFamily="2" charset="0"/>
                <a:ea typeface="Amazon Ember" panose="02000000000000000000" pitchFamily="2" charset="0"/>
              </a:rPr>
              <a:t>PostgreSQL</a:t>
            </a:r>
          </a:p>
          <a:p>
            <a:pPr marL="800100" lvl="1" indent="-342900">
              <a:buClr>
                <a:schemeClr val="tx1"/>
              </a:buClr>
              <a:buFont typeface="Arial" panose="020B0604020202020204" pitchFamily="34" charset="0"/>
              <a:buChar char="•"/>
            </a:pPr>
            <a:r>
              <a:rPr lang="en-US" sz="2000" dirty="0">
                <a:solidFill>
                  <a:schemeClr val="accent5"/>
                </a:solidFill>
                <a:latin typeface="Amazon Ember" panose="02000000000000000000" pitchFamily="2" charset="0"/>
                <a:ea typeface="Amazon Ember" panose="02000000000000000000" pitchFamily="2" charset="0"/>
              </a:rPr>
              <a:t>Aurora</a:t>
            </a:r>
          </a:p>
          <a:p>
            <a:pPr marL="800100" lvl="1" indent="-342900">
              <a:buClr>
                <a:schemeClr val="tx1"/>
              </a:buClr>
              <a:buFont typeface="Arial" panose="020B0604020202020204" pitchFamily="34" charset="0"/>
              <a:buChar char="•"/>
            </a:pPr>
            <a:r>
              <a:rPr lang="en-US" sz="2000" dirty="0">
                <a:solidFill>
                  <a:schemeClr val="accent5"/>
                </a:solidFill>
                <a:latin typeface="Amazon Ember" panose="02000000000000000000" pitchFamily="2" charset="0"/>
                <a:ea typeface="Amazon Ember" panose="02000000000000000000" pitchFamily="2" charset="0"/>
              </a:rPr>
              <a:t>MariaDB</a:t>
            </a:r>
            <a:endParaRPr lang="en-US" sz="28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endParaRPr>
          </a:p>
        </p:txBody>
      </p:sp>
      <p:pic>
        <p:nvPicPr>
          <p:cNvPr id="18" name="Picture 17">
            <a:extLst>
              <a:ext uri="{FF2B5EF4-FFF2-40B4-BE49-F238E27FC236}">
                <a16:creationId xmlns:a16="http://schemas.microsoft.com/office/drawing/2014/main" id="{577C8B67-A844-264A-986D-C4A62C4FB9FA}"/>
              </a:ext>
              <a:ext uri="{C183D7F6-B498-43B3-948B-1728B52AA6E4}">
                <adec:decorative xmlns:adec="http://schemas.microsoft.com/office/drawing/2017/decorative" val="1"/>
              </a:ext>
            </a:extLst>
          </p:cNvPr>
          <p:cNvPicPr>
            <a:picLocks noChangeAspect="1"/>
          </p:cNvPicPr>
          <p:nvPr/>
        </p:nvPicPr>
        <p:blipFill rotWithShape="1">
          <a:blip r:embed="rId6">
            <a:alphaModFix/>
          </a:blip>
          <a:srcRect r="47751"/>
          <a:stretch/>
        </p:blipFill>
        <p:spPr>
          <a:xfrm>
            <a:off x="8285009" y="1698171"/>
            <a:ext cx="3337301" cy="4392386"/>
          </a:xfrm>
          <a:prstGeom prst="rect">
            <a:avLst/>
          </a:prstGeom>
          <a:effectLst>
            <a:softEdge rad="215900"/>
          </a:effectLst>
        </p:spPr>
      </p:pic>
      <p:sp>
        <p:nvSpPr>
          <p:cNvPr id="19" name="Footer Placeholder 18">
            <a:extLst>
              <a:ext uri="{FF2B5EF4-FFF2-40B4-BE49-F238E27FC236}">
                <a16:creationId xmlns:a16="http://schemas.microsoft.com/office/drawing/2014/main" id="{110EE1D9-63DF-154B-8E0A-44B4790AED6D}"/>
              </a:ext>
            </a:extLst>
          </p:cNvPr>
          <p:cNvSpPr>
            <a:spLocks noGrp="1"/>
          </p:cNvSpPr>
          <p:nvPr>
            <p:ph type="ftr" sz="quarter" idx="3"/>
          </p:nvPr>
        </p:nvSpPr>
        <p:spPr/>
        <p:txBody>
          <a:bodyPr/>
          <a:lstStyle/>
          <a:p>
            <a:r>
              <a:rPr lang="en-US" dirty="0"/>
              <a:t>© 2020, Amazon Web Services, Inc. or its Affiliates. All rights reserved.</a:t>
            </a:r>
          </a:p>
        </p:txBody>
      </p:sp>
      <p:sp>
        <p:nvSpPr>
          <p:cNvPr id="25" name="Slide Number Placeholder 24">
            <a:extLst>
              <a:ext uri="{FF2B5EF4-FFF2-40B4-BE49-F238E27FC236}">
                <a16:creationId xmlns:a16="http://schemas.microsoft.com/office/drawing/2014/main" id="{FFAA5ECC-C426-F64E-83FD-CCFDA8F8CECD}"/>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2828659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instance sizing</a:t>
            </a:r>
          </a:p>
        </p:txBody>
      </p:sp>
      <p:sp>
        <p:nvSpPr>
          <p:cNvPr id="20" name="Text Placeholder 6" descr="Table shows three columns (labeled T family, M family, and R family) with 5 rows (albeled Type, Sizing, Networking, Ideal workload, and highlights). Details in the notes below the slide.">
            <a:extLst>
              <a:ext uri="{C183D7F6-B498-43B3-948B-1728B52AA6E4}">
                <adec:decorative xmlns:adec="http://schemas.microsoft.com/office/drawing/2017/decorative" val="0"/>
              </a:ext>
            </a:extLst>
          </p:cNvPr>
          <p:cNvSpPr txBox="1">
            <a:spLocks/>
          </p:cNvSpPr>
          <p:nvPr/>
        </p:nvSpPr>
        <p:spPr>
          <a:xfrm>
            <a:off x="256678" y="1234665"/>
            <a:ext cx="11678536" cy="685800"/>
          </a:xfrm>
          <a:prstGeom prst="rect">
            <a:avLst/>
          </a:prstGeom>
          <a:solidFill>
            <a:schemeClr val="accent2"/>
          </a:solid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p:txBody>
      </p:sp>
      <p:sp>
        <p:nvSpPr>
          <p:cNvPr id="7" name="Text Placeholder 6">
            <a:extLst>
              <a:ext uri="{C183D7F6-B498-43B3-948B-1728B52AA6E4}">
                <adec:decorative xmlns:adec="http://schemas.microsoft.com/office/drawing/2017/decorative" val="1"/>
              </a:ext>
            </a:extLst>
          </p:cNvPr>
          <p:cNvSpPr>
            <a:spLocks noGrp="1"/>
          </p:cNvSpPr>
          <p:nvPr>
            <p:ph type="body" sz="quarter" idx="15"/>
          </p:nvPr>
        </p:nvSpPr>
        <p:spPr>
          <a:xfrm>
            <a:off x="2811216" y="1234665"/>
            <a:ext cx="2195266" cy="685800"/>
          </a:xfrm>
          <a:solidFill>
            <a:schemeClr val="accent2"/>
          </a:solidFill>
        </p:spPr>
        <p:txBody>
          <a:bodyPr anchor="ctr"/>
          <a:lstStyle/>
          <a:p>
            <a:pPr algn="ctr"/>
            <a:r>
              <a:rPr lang="en-US" sz="2400" dirty="0"/>
              <a:t>T family</a:t>
            </a:r>
          </a:p>
        </p:txBody>
      </p:sp>
      <p:sp>
        <p:nvSpPr>
          <p:cNvPr id="9" name="Text Placeholder 8">
            <a:extLst>
              <a:ext uri="{C183D7F6-B498-43B3-948B-1728B52AA6E4}">
                <adec:decorative xmlns:adec="http://schemas.microsoft.com/office/drawing/2017/decorative" val="1"/>
              </a:ext>
            </a:extLst>
          </p:cNvPr>
          <p:cNvSpPr>
            <a:spLocks noGrp="1"/>
          </p:cNvSpPr>
          <p:nvPr>
            <p:ph type="body" sz="quarter" idx="17"/>
          </p:nvPr>
        </p:nvSpPr>
        <p:spPr>
          <a:xfrm>
            <a:off x="6219649" y="1234665"/>
            <a:ext cx="1667740" cy="685800"/>
          </a:xfrm>
          <a:solidFill>
            <a:schemeClr val="accent2"/>
          </a:solidFill>
        </p:spPr>
        <p:txBody>
          <a:bodyPr anchor="ctr"/>
          <a:lstStyle/>
          <a:p>
            <a:pPr algn="ctr"/>
            <a:r>
              <a:rPr lang="en-US" sz="2400" dirty="0"/>
              <a:t>M family</a:t>
            </a:r>
          </a:p>
        </p:txBody>
      </p:sp>
      <p:sp>
        <p:nvSpPr>
          <p:cNvPr id="29" name="Text Placeholder 8">
            <a:extLst>
              <a:ext uri="{C183D7F6-B498-43B3-948B-1728B52AA6E4}">
                <adec:decorative xmlns:adec="http://schemas.microsoft.com/office/drawing/2017/decorative" val="1"/>
              </a:ext>
            </a:extLst>
          </p:cNvPr>
          <p:cNvSpPr txBox="1">
            <a:spLocks/>
          </p:cNvSpPr>
          <p:nvPr/>
        </p:nvSpPr>
        <p:spPr>
          <a:xfrm>
            <a:off x="9251845" y="1234665"/>
            <a:ext cx="2260856" cy="685800"/>
          </a:xfrm>
          <a:prstGeom prst="rect">
            <a:avLst/>
          </a:prstGeom>
          <a:solidFill>
            <a:schemeClr val="accent2"/>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t>R family</a:t>
            </a:r>
          </a:p>
        </p:txBody>
      </p:sp>
      <p:sp>
        <p:nvSpPr>
          <p:cNvPr id="11" name="Text Placeholder 6">
            <a:extLst>
              <a:ext uri="{C183D7F6-B498-43B3-948B-1728B52AA6E4}">
                <adec:decorative xmlns:adec="http://schemas.microsoft.com/office/drawing/2017/decorative" val="1"/>
              </a:ext>
            </a:extLst>
          </p:cNvPr>
          <p:cNvSpPr txBox="1">
            <a:spLocks/>
          </p:cNvSpPr>
          <p:nvPr/>
        </p:nvSpPr>
        <p:spPr>
          <a:xfrm>
            <a:off x="256786" y="1924999"/>
            <a:ext cx="2064448" cy="680184"/>
          </a:xfrm>
          <a:prstGeom prst="rect">
            <a:avLst/>
          </a:prstGeom>
          <a:solidFill>
            <a:schemeClr val="accent5">
              <a:lumMod val="20000"/>
              <a:lumOff val="80000"/>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t>Type</a:t>
            </a:r>
          </a:p>
        </p:txBody>
      </p:sp>
      <p:sp>
        <p:nvSpPr>
          <p:cNvPr id="6" name="Content Placeholder 5">
            <a:extLst>
              <a:ext uri="{C183D7F6-B498-43B3-948B-1728B52AA6E4}">
                <adec:decorative xmlns:adec="http://schemas.microsoft.com/office/drawing/2017/decorative" val="1"/>
              </a:ext>
            </a:extLst>
          </p:cNvPr>
          <p:cNvSpPr>
            <a:spLocks noGrp="1"/>
          </p:cNvSpPr>
          <p:nvPr>
            <p:ph idx="14"/>
          </p:nvPr>
        </p:nvSpPr>
        <p:spPr>
          <a:xfrm>
            <a:off x="2562118" y="1925215"/>
            <a:ext cx="2693463" cy="670302"/>
          </a:xfrm>
        </p:spPr>
        <p:txBody>
          <a:bodyPr/>
          <a:lstStyle/>
          <a:p>
            <a:pPr marL="0" indent="0" algn="ctr">
              <a:buNone/>
            </a:pPr>
            <a:r>
              <a:rPr lang="en-US" sz="2000" dirty="0">
                <a:solidFill>
                  <a:schemeClr val="accent5"/>
                </a:solidFill>
                <a:latin typeface="Amazon Ember" panose="02000000000000000000" pitchFamily="2" charset="0"/>
                <a:ea typeface="Amazon Ember" panose="02000000000000000000" pitchFamily="2" charset="0"/>
              </a:rPr>
              <a:t>Burstable</a:t>
            </a:r>
            <a:r>
              <a:rPr lang="en-US" sz="2000" dirty="0"/>
              <a:t> </a:t>
            </a:r>
            <a:br>
              <a:rPr lang="en-US" sz="2000" dirty="0"/>
            </a:br>
            <a:r>
              <a:rPr lang="en-US" sz="2000" dirty="0"/>
              <a:t>instances</a:t>
            </a:r>
          </a:p>
        </p:txBody>
      </p:sp>
      <p:cxnSp>
        <p:nvCxnSpPr>
          <p:cNvPr id="22" name="Straight Connector 21">
            <a:extLst>
              <a:ext uri="{C183D7F6-B498-43B3-948B-1728B52AA6E4}">
                <adec:decorative xmlns:adec="http://schemas.microsoft.com/office/drawing/2017/decorative" val="1"/>
              </a:ext>
            </a:extLst>
          </p:cNvPr>
          <p:cNvCxnSpPr/>
          <p:nvPr/>
        </p:nvCxnSpPr>
        <p:spPr>
          <a:xfrm>
            <a:off x="5396250" y="1786763"/>
            <a:ext cx="0" cy="84065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C183D7F6-B498-43B3-948B-1728B52AA6E4}">
                <adec:decorative xmlns:adec="http://schemas.microsoft.com/office/drawing/2017/decorative" val="1"/>
              </a:ext>
            </a:extLst>
          </p:cNvPr>
          <p:cNvSpPr>
            <a:spLocks noGrp="1"/>
          </p:cNvSpPr>
          <p:nvPr>
            <p:ph idx="16"/>
          </p:nvPr>
        </p:nvSpPr>
        <p:spPr>
          <a:xfrm>
            <a:off x="5421259" y="1925215"/>
            <a:ext cx="3264520" cy="739456"/>
          </a:xfrm>
        </p:spPr>
        <p:txBody>
          <a:bodyPr/>
          <a:lstStyle/>
          <a:p>
            <a:pPr marL="0" indent="0" algn="ctr">
              <a:lnSpc>
                <a:spcPct val="100000"/>
              </a:lnSpc>
              <a:spcAft>
                <a:spcPts val="1200"/>
              </a:spcAft>
              <a:buNone/>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General-purpose</a:t>
            </a:r>
            <a:r>
              <a:rPr lang="en-US" sz="2000" dirty="0"/>
              <a:t> </a:t>
            </a:r>
            <a:br>
              <a:rPr lang="en-US" sz="2000" dirty="0"/>
            </a:br>
            <a:r>
              <a:rPr lang="en-US" sz="2000" dirty="0"/>
              <a:t>instances</a:t>
            </a:r>
          </a:p>
        </p:txBody>
      </p:sp>
      <p:cxnSp>
        <p:nvCxnSpPr>
          <p:cNvPr id="25" name="Straight Connector 24">
            <a:extLst>
              <a:ext uri="{C183D7F6-B498-43B3-948B-1728B52AA6E4}">
                <adec:decorative xmlns:adec="http://schemas.microsoft.com/office/drawing/2017/decorative" val="1"/>
              </a:ext>
            </a:extLst>
          </p:cNvPr>
          <p:cNvCxnSpPr/>
          <p:nvPr/>
        </p:nvCxnSpPr>
        <p:spPr>
          <a:xfrm>
            <a:off x="8728800" y="1920465"/>
            <a:ext cx="0" cy="7069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7">
            <a:extLst>
              <a:ext uri="{C183D7F6-B498-43B3-948B-1728B52AA6E4}">
                <adec:decorative xmlns:adec="http://schemas.microsoft.com/office/drawing/2017/decorative" val="1"/>
              </a:ext>
            </a:extLst>
          </p:cNvPr>
          <p:cNvSpPr txBox="1">
            <a:spLocks/>
          </p:cNvSpPr>
          <p:nvPr/>
        </p:nvSpPr>
        <p:spPr>
          <a:xfrm>
            <a:off x="8860062" y="1925215"/>
            <a:ext cx="3075152" cy="7048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1200"/>
              </a:spcAft>
              <a:buNone/>
            </a:pPr>
            <a:r>
              <a:rPr lang="en-US" sz="2000" dirty="0">
                <a:solidFill>
                  <a:schemeClr val="accent5"/>
                </a:solidFill>
                <a:latin typeface="Amazon Ember" panose="02000000000000000000" pitchFamily="2" charset="0"/>
                <a:ea typeface="Amazon Ember" panose="02000000000000000000" pitchFamily="2" charset="0"/>
              </a:rPr>
              <a:t>Memory-optimized</a:t>
            </a:r>
            <a:r>
              <a:rPr lang="en-US" sz="2000" b="1" dirty="0">
                <a:solidFill>
                  <a:schemeClr val="accent5"/>
                </a:solidFill>
              </a:rPr>
              <a:t> </a:t>
            </a:r>
            <a:r>
              <a:rPr lang="en-US" sz="2000" dirty="0"/>
              <a:t>instances</a:t>
            </a:r>
          </a:p>
        </p:txBody>
      </p:sp>
      <p:grpSp>
        <p:nvGrpSpPr>
          <p:cNvPr id="36" name="Group 35">
            <a:extLst>
              <a:ext uri="{FF2B5EF4-FFF2-40B4-BE49-F238E27FC236}">
                <a16:creationId xmlns:a16="http://schemas.microsoft.com/office/drawing/2014/main" id="{71E817F7-6F87-4743-B5B4-F0E68EDB36F1}"/>
              </a:ext>
              <a:ext uri="{C183D7F6-B498-43B3-948B-1728B52AA6E4}">
                <adec:decorative xmlns:adec="http://schemas.microsoft.com/office/drawing/2017/decorative" val="1"/>
              </a:ext>
            </a:extLst>
          </p:cNvPr>
          <p:cNvGrpSpPr/>
          <p:nvPr/>
        </p:nvGrpSpPr>
        <p:grpSpPr>
          <a:xfrm>
            <a:off x="256678" y="2602617"/>
            <a:ext cx="11608533" cy="766379"/>
            <a:chOff x="256678" y="2602617"/>
            <a:chExt cx="11608533" cy="766379"/>
          </a:xfrm>
        </p:grpSpPr>
        <p:cxnSp>
          <p:nvCxnSpPr>
            <p:cNvPr id="34" name="Straight Connector 33"/>
            <p:cNvCxnSpPr/>
            <p:nvPr/>
          </p:nvCxnSpPr>
          <p:spPr>
            <a:xfrm>
              <a:off x="5396250" y="2627418"/>
              <a:ext cx="0" cy="7415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723694" y="2627418"/>
              <a:ext cx="0" cy="7415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6"/>
            <p:cNvSpPr txBox="1">
              <a:spLocks/>
            </p:cNvSpPr>
            <p:nvPr/>
          </p:nvSpPr>
          <p:spPr>
            <a:xfrm>
              <a:off x="256786" y="2602617"/>
              <a:ext cx="2064448" cy="680184"/>
            </a:xfrm>
            <a:prstGeom prst="rect">
              <a:avLst/>
            </a:prstGeom>
            <a:solidFill>
              <a:schemeClr val="bg1">
                <a:lumMod val="95000"/>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t>Sizing</a:t>
              </a:r>
            </a:p>
          </p:txBody>
        </p:sp>
        <p:cxnSp>
          <p:nvCxnSpPr>
            <p:cNvPr id="16" name="Straight Connector 15"/>
            <p:cNvCxnSpPr>
              <a:cxnSpLocks/>
            </p:cNvCxnSpPr>
            <p:nvPr/>
          </p:nvCxnSpPr>
          <p:spPr>
            <a:xfrm>
              <a:off x="256678" y="2602617"/>
              <a:ext cx="1159250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576593" y="2636004"/>
              <a:ext cx="2664512" cy="707886"/>
            </a:xfrm>
            <a:prstGeom prst="rect">
              <a:avLst/>
            </a:prstGeom>
          </p:spPr>
          <p:txBody>
            <a:bodyPr wrap="none">
              <a:spAutoFit/>
            </a:bodyPr>
            <a:lstStyle/>
            <a:p>
              <a:pPr algn="ctr">
                <a:spcAft>
                  <a:spcPts val="1200"/>
                </a:spcAft>
              </a:pPr>
              <a:r>
                <a:rPr lang="en-US" sz="2000" dirty="0"/>
                <a:t>1 vCPU/1 GB RAM</a:t>
              </a:r>
              <a:br>
                <a:rPr lang="en-US" sz="2000" dirty="0"/>
              </a:br>
              <a:r>
                <a:rPr lang="en-US" sz="2000" dirty="0"/>
                <a:t>to 8 vCPU 32 GB RAM</a:t>
              </a:r>
            </a:p>
          </p:txBody>
        </p:sp>
        <p:sp>
          <p:nvSpPr>
            <p:cNvPr id="48" name="Rectangle 47"/>
            <p:cNvSpPr/>
            <p:nvPr/>
          </p:nvSpPr>
          <p:spPr>
            <a:xfrm>
              <a:off x="5570580" y="2636004"/>
              <a:ext cx="2965877" cy="707886"/>
            </a:xfrm>
            <a:prstGeom prst="rect">
              <a:avLst/>
            </a:prstGeom>
          </p:spPr>
          <p:txBody>
            <a:bodyPr wrap="none">
              <a:spAutoFit/>
            </a:bodyPr>
            <a:lstStyle/>
            <a:p>
              <a:pPr algn="ctr"/>
              <a:r>
                <a:rPr lang="en-US" sz="2000" dirty="0"/>
                <a:t>2 vCPU/8 GB RAM</a:t>
              </a:r>
              <a:br>
                <a:rPr lang="en-US" sz="2000" dirty="0"/>
              </a:br>
              <a:r>
                <a:rPr lang="en-US" sz="2000" dirty="0"/>
                <a:t>to 96 vCPU 384 GB RAM</a:t>
              </a:r>
            </a:p>
          </p:txBody>
        </p:sp>
        <p:sp>
          <p:nvSpPr>
            <p:cNvPr id="49" name="Rectangle 48"/>
            <p:cNvSpPr/>
            <p:nvPr/>
          </p:nvSpPr>
          <p:spPr>
            <a:xfrm>
              <a:off x="8899334" y="2636004"/>
              <a:ext cx="2965877" cy="707886"/>
            </a:xfrm>
            <a:prstGeom prst="rect">
              <a:avLst/>
            </a:prstGeom>
          </p:spPr>
          <p:txBody>
            <a:bodyPr wrap="none">
              <a:spAutoFit/>
            </a:bodyPr>
            <a:lstStyle/>
            <a:p>
              <a:pPr algn="ctr"/>
              <a:r>
                <a:rPr lang="en-US" sz="2000" dirty="0"/>
                <a:t>2 vCPU/16 GB RAM</a:t>
              </a:r>
              <a:br>
                <a:rPr lang="en-US" sz="2000" dirty="0"/>
              </a:br>
              <a:r>
                <a:rPr lang="en-US" sz="2000" dirty="0"/>
                <a:t>to 96 vCPU 768 GB RAM</a:t>
              </a:r>
            </a:p>
          </p:txBody>
        </p:sp>
      </p:grpSp>
      <p:grpSp>
        <p:nvGrpSpPr>
          <p:cNvPr id="37" name="Group 36">
            <a:extLst>
              <a:ext uri="{FF2B5EF4-FFF2-40B4-BE49-F238E27FC236}">
                <a16:creationId xmlns:a16="http://schemas.microsoft.com/office/drawing/2014/main" id="{F2FED272-7635-6549-8FBF-33987738A73E}"/>
              </a:ext>
              <a:ext uri="{C183D7F6-B498-43B3-948B-1728B52AA6E4}">
                <adec:decorative xmlns:adec="http://schemas.microsoft.com/office/drawing/2017/decorative" val="1"/>
              </a:ext>
            </a:extLst>
          </p:cNvPr>
          <p:cNvGrpSpPr/>
          <p:nvPr/>
        </p:nvGrpSpPr>
        <p:grpSpPr>
          <a:xfrm>
            <a:off x="256678" y="3280235"/>
            <a:ext cx="11592503" cy="680184"/>
            <a:chOff x="256678" y="3280235"/>
            <a:chExt cx="11592503" cy="680184"/>
          </a:xfrm>
        </p:grpSpPr>
        <p:cxnSp>
          <p:nvCxnSpPr>
            <p:cNvPr id="38" name="Straight Connector 37"/>
            <p:cNvCxnSpPr/>
            <p:nvPr/>
          </p:nvCxnSpPr>
          <p:spPr>
            <a:xfrm>
              <a:off x="5400249" y="3368996"/>
              <a:ext cx="0" cy="5901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27579" y="3368996"/>
              <a:ext cx="0" cy="5901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6"/>
            <p:cNvSpPr txBox="1">
              <a:spLocks/>
            </p:cNvSpPr>
            <p:nvPr/>
          </p:nvSpPr>
          <p:spPr>
            <a:xfrm>
              <a:off x="260785" y="3280235"/>
              <a:ext cx="2064448" cy="680184"/>
            </a:xfrm>
            <a:prstGeom prst="rect">
              <a:avLst/>
            </a:prstGeom>
            <a:solidFill>
              <a:schemeClr val="accent5">
                <a:lumMod val="20000"/>
                <a:lumOff val="80000"/>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t>Networking</a:t>
              </a:r>
            </a:p>
          </p:txBody>
        </p:sp>
        <p:cxnSp>
          <p:nvCxnSpPr>
            <p:cNvPr id="17" name="Straight Connector 16"/>
            <p:cNvCxnSpPr>
              <a:cxnSpLocks/>
            </p:cNvCxnSpPr>
            <p:nvPr/>
          </p:nvCxnSpPr>
          <p:spPr>
            <a:xfrm>
              <a:off x="256678" y="3280235"/>
              <a:ext cx="11592503" cy="636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526891" y="3426417"/>
              <a:ext cx="2771914" cy="400110"/>
            </a:xfrm>
            <a:prstGeom prst="rect">
              <a:avLst/>
            </a:prstGeom>
          </p:spPr>
          <p:txBody>
            <a:bodyPr wrap="none">
              <a:spAutoFit/>
            </a:bodyPr>
            <a:lstStyle/>
            <a:p>
              <a:pPr algn="ctr">
                <a:spcAft>
                  <a:spcPts val="1200"/>
                </a:spcAft>
              </a:pPr>
              <a:r>
                <a:rPr lang="en-US" sz="2000" dirty="0"/>
                <a:t>Moderate performance</a:t>
              </a:r>
            </a:p>
          </p:txBody>
        </p:sp>
        <p:sp>
          <p:nvSpPr>
            <p:cNvPr id="44" name="Rectangle 43"/>
            <p:cNvSpPr/>
            <p:nvPr/>
          </p:nvSpPr>
          <p:spPr>
            <a:xfrm>
              <a:off x="5932050" y="3426417"/>
              <a:ext cx="2220480" cy="400110"/>
            </a:xfrm>
            <a:prstGeom prst="rect">
              <a:avLst/>
            </a:prstGeom>
          </p:spPr>
          <p:txBody>
            <a:bodyPr wrap="none">
              <a:spAutoFit/>
            </a:bodyPr>
            <a:lstStyle/>
            <a:p>
              <a:r>
                <a:rPr lang="en-US" sz="2000" dirty="0"/>
                <a:t>High performance</a:t>
              </a:r>
            </a:p>
          </p:txBody>
        </p:sp>
        <p:sp>
          <p:nvSpPr>
            <p:cNvPr id="50" name="Rectangle 49"/>
            <p:cNvSpPr/>
            <p:nvPr/>
          </p:nvSpPr>
          <p:spPr>
            <a:xfrm>
              <a:off x="9260804" y="3426417"/>
              <a:ext cx="2220480" cy="400110"/>
            </a:xfrm>
            <a:prstGeom prst="rect">
              <a:avLst/>
            </a:prstGeom>
          </p:spPr>
          <p:txBody>
            <a:bodyPr wrap="none">
              <a:spAutoFit/>
            </a:bodyPr>
            <a:lstStyle/>
            <a:p>
              <a:r>
                <a:rPr lang="en-US" sz="2000" dirty="0"/>
                <a:t>High performance</a:t>
              </a:r>
            </a:p>
          </p:txBody>
        </p:sp>
      </p:grpSp>
      <p:grpSp>
        <p:nvGrpSpPr>
          <p:cNvPr id="40" name="Group 39">
            <a:extLst>
              <a:ext uri="{FF2B5EF4-FFF2-40B4-BE49-F238E27FC236}">
                <a16:creationId xmlns:a16="http://schemas.microsoft.com/office/drawing/2014/main" id="{B0DA05F4-1938-214F-B208-B5F85E1543B5}"/>
              </a:ext>
              <a:ext uri="{C183D7F6-B498-43B3-948B-1728B52AA6E4}">
                <adec:decorative xmlns:adec="http://schemas.microsoft.com/office/drawing/2017/decorative" val="1"/>
              </a:ext>
            </a:extLst>
          </p:cNvPr>
          <p:cNvGrpSpPr/>
          <p:nvPr/>
        </p:nvGrpSpPr>
        <p:grpSpPr>
          <a:xfrm>
            <a:off x="256678" y="3959138"/>
            <a:ext cx="11678536" cy="1090744"/>
            <a:chOff x="256678" y="3959138"/>
            <a:chExt cx="11678536" cy="1090744"/>
          </a:xfrm>
        </p:grpSpPr>
        <p:sp>
          <p:nvSpPr>
            <p:cNvPr id="13" name="Text Placeholder 6"/>
            <p:cNvSpPr txBox="1">
              <a:spLocks/>
            </p:cNvSpPr>
            <p:nvPr/>
          </p:nvSpPr>
          <p:spPr>
            <a:xfrm>
              <a:off x="256678" y="3963718"/>
              <a:ext cx="2064556" cy="1083611"/>
            </a:xfrm>
            <a:prstGeom prst="rect">
              <a:avLst/>
            </a:prstGeom>
            <a:solidFill>
              <a:schemeClr val="bg1">
                <a:lumMod val="95000"/>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t>Ideal Workload</a:t>
              </a:r>
            </a:p>
          </p:txBody>
        </p:sp>
        <p:cxnSp>
          <p:nvCxnSpPr>
            <p:cNvPr id="18" name="Straight Connector 17"/>
            <p:cNvCxnSpPr>
              <a:cxnSpLocks/>
            </p:cNvCxnSpPr>
            <p:nvPr/>
          </p:nvCxnSpPr>
          <p:spPr>
            <a:xfrm>
              <a:off x="256678" y="3959138"/>
              <a:ext cx="115162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396250" y="3959138"/>
              <a:ext cx="0" cy="10907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2410333" y="4318033"/>
              <a:ext cx="2662894" cy="400110"/>
            </a:xfrm>
            <a:prstGeom prst="rect">
              <a:avLst/>
            </a:prstGeom>
          </p:spPr>
          <p:txBody>
            <a:bodyPr wrap="square">
              <a:spAutoFit/>
            </a:bodyPr>
            <a:lstStyle/>
            <a:p>
              <a:pPr algn="ctr">
                <a:spcAft>
                  <a:spcPts val="1200"/>
                </a:spcAft>
              </a:pPr>
              <a:r>
                <a:rPr lang="en-US" sz="2000" dirty="0"/>
                <a:t>Smaller or variable</a:t>
              </a:r>
            </a:p>
          </p:txBody>
        </p:sp>
        <p:sp>
          <p:nvSpPr>
            <p:cNvPr id="41" name="Rectangle 40"/>
            <p:cNvSpPr/>
            <p:nvPr/>
          </p:nvSpPr>
          <p:spPr>
            <a:xfrm>
              <a:off x="8829332" y="4181133"/>
              <a:ext cx="3105882" cy="707886"/>
            </a:xfrm>
            <a:prstGeom prst="rect">
              <a:avLst/>
            </a:prstGeom>
          </p:spPr>
          <p:txBody>
            <a:bodyPr wrap="square">
              <a:spAutoFit/>
            </a:bodyPr>
            <a:lstStyle/>
            <a:p>
              <a:pPr algn="ctr">
                <a:spcAft>
                  <a:spcPts val="1200"/>
                </a:spcAft>
              </a:pPr>
              <a:r>
                <a:rPr lang="en-US" sz="2000" dirty="0"/>
                <a:t>Query-intensive, high connection counts</a:t>
              </a:r>
              <a:endParaRPr lang="en-US" sz="2000" b="1" dirty="0"/>
            </a:p>
          </p:txBody>
        </p:sp>
        <p:sp>
          <p:nvSpPr>
            <p:cNvPr id="51" name="Rectangle 50"/>
            <p:cNvSpPr/>
            <p:nvPr/>
          </p:nvSpPr>
          <p:spPr>
            <a:xfrm>
              <a:off x="5485350" y="4313382"/>
              <a:ext cx="3105882" cy="400110"/>
            </a:xfrm>
            <a:prstGeom prst="rect">
              <a:avLst/>
            </a:prstGeom>
          </p:spPr>
          <p:txBody>
            <a:bodyPr wrap="square">
              <a:spAutoFit/>
            </a:bodyPr>
            <a:lstStyle/>
            <a:p>
              <a:pPr algn="ctr">
                <a:spcAft>
                  <a:spcPts val="1200"/>
                </a:spcAft>
              </a:pPr>
              <a:r>
                <a:rPr lang="en-US" sz="2000" dirty="0">
                  <a:solidFill>
                    <a:schemeClr val="accent5"/>
                  </a:solidFill>
                  <a:latin typeface="Amazon Ember" panose="02000000000000000000" pitchFamily="2" charset="0"/>
                  <a:ea typeface="Amazon Ember" panose="02000000000000000000" pitchFamily="2" charset="0"/>
                </a:rPr>
                <a:t>CPU-intensive</a:t>
              </a:r>
            </a:p>
          </p:txBody>
        </p:sp>
        <p:cxnSp>
          <p:nvCxnSpPr>
            <p:cNvPr id="52" name="Straight Connector 51"/>
            <p:cNvCxnSpPr/>
            <p:nvPr/>
          </p:nvCxnSpPr>
          <p:spPr>
            <a:xfrm>
              <a:off x="8723580" y="3959138"/>
              <a:ext cx="0" cy="10907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9F67C91-7968-074C-8707-0D76127EC28F}"/>
              </a:ext>
              <a:ext uri="{C183D7F6-B498-43B3-948B-1728B52AA6E4}">
                <adec:decorative xmlns:adec="http://schemas.microsoft.com/office/drawing/2017/decorative" val="1"/>
              </a:ext>
            </a:extLst>
          </p:cNvPr>
          <p:cNvGrpSpPr/>
          <p:nvPr/>
        </p:nvGrpSpPr>
        <p:grpSpPr>
          <a:xfrm>
            <a:off x="256678" y="5047330"/>
            <a:ext cx="11906152" cy="1083610"/>
            <a:chOff x="256678" y="5047330"/>
            <a:chExt cx="11906152" cy="1083610"/>
          </a:xfrm>
        </p:grpSpPr>
        <p:sp>
          <p:nvSpPr>
            <p:cNvPr id="12" name="Text Placeholder 6"/>
            <p:cNvSpPr txBox="1">
              <a:spLocks/>
            </p:cNvSpPr>
            <p:nvPr/>
          </p:nvSpPr>
          <p:spPr>
            <a:xfrm>
              <a:off x="256678" y="5051974"/>
              <a:ext cx="2064556" cy="1078965"/>
            </a:xfrm>
            <a:prstGeom prst="rect">
              <a:avLst/>
            </a:prstGeom>
            <a:solidFill>
              <a:schemeClr val="accent5">
                <a:lumMod val="20000"/>
                <a:lumOff val="80000"/>
              </a:schemeClr>
            </a:solidFill>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t>Highlights</a:t>
              </a:r>
            </a:p>
          </p:txBody>
        </p:sp>
        <p:cxnSp>
          <p:nvCxnSpPr>
            <p:cNvPr id="19" name="Straight Connector 18"/>
            <p:cNvCxnSpPr>
              <a:cxnSpLocks/>
            </p:cNvCxnSpPr>
            <p:nvPr/>
          </p:nvCxnSpPr>
          <p:spPr>
            <a:xfrm flipV="1">
              <a:off x="256678" y="5047330"/>
              <a:ext cx="11516222" cy="23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671743" y="5113234"/>
              <a:ext cx="3491087" cy="646331"/>
            </a:xfrm>
            <a:prstGeom prst="rect">
              <a:avLst/>
            </a:prstGeom>
          </p:spPr>
          <p:txBody>
            <a:bodyPr wrap="square">
              <a:spAutoFit/>
            </a:bodyPr>
            <a:lstStyle/>
            <a:p>
              <a:pPr algn="ctr"/>
              <a:r>
                <a:rPr lang="en-US" dirty="0"/>
                <a:t>R5 offers up to </a:t>
              </a:r>
              <a:br>
                <a:rPr lang="en-US" dirty="0"/>
              </a:br>
              <a:r>
                <a:rPr lang="en-US" dirty="0"/>
                <a:t>96 vCPU 768 GiB RAM </a:t>
              </a:r>
            </a:p>
          </p:txBody>
        </p:sp>
        <p:sp>
          <p:nvSpPr>
            <p:cNvPr id="10" name="Rectangle 9"/>
            <p:cNvSpPr/>
            <p:nvPr/>
          </p:nvSpPr>
          <p:spPr>
            <a:xfrm>
              <a:off x="5604790" y="5113234"/>
              <a:ext cx="2897459" cy="643910"/>
            </a:xfrm>
            <a:prstGeom prst="rect">
              <a:avLst/>
            </a:prstGeom>
          </p:spPr>
          <p:txBody>
            <a:bodyPr wrap="square">
              <a:spAutoFit/>
            </a:bodyPr>
            <a:lstStyle/>
            <a:p>
              <a:pPr algn="ctr"/>
              <a:r>
                <a:rPr lang="en-US" sz="2000" dirty="0"/>
                <a:t>M5 offers up to 96 vCPU</a:t>
              </a:r>
            </a:p>
          </p:txBody>
        </p:sp>
        <p:cxnSp>
          <p:nvCxnSpPr>
            <p:cNvPr id="42" name="Straight Connector 41"/>
            <p:cNvCxnSpPr/>
            <p:nvPr/>
          </p:nvCxnSpPr>
          <p:spPr>
            <a:xfrm>
              <a:off x="5396250" y="5049652"/>
              <a:ext cx="0" cy="10812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550147" y="5113234"/>
              <a:ext cx="2717404" cy="923871"/>
            </a:xfrm>
            <a:prstGeom prst="rect">
              <a:avLst/>
            </a:prstGeom>
          </p:spPr>
          <p:txBody>
            <a:bodyPr wrap="square">
              <a:spAutoFit/>
            </a:bodyPr>
            <a:lstStyle/>
            <a:p>
              <a:pPr algn="ctr"/>
              <a:r>
                <a:rPr lang="en-US" sz="2000" dirty="0"/>
                <a:t>T3 can burst above baseline for extra charge</a:t>
              </a:r>
            </a:p>
          </p:txBody>
        </p:sp>
        <p:cxnSp>
          <p:nvCxnSpPr>
            <p:cNvPr id="53" name="Straight Connector 52"/>
            <p:cNvCxnSpPr/>
            <p:nvPr/>
          </p:nvCxnSpPr>
          <p:spPr>
            <a:xfrm>
              <a:off x="8723580" y="5049652"/>
              <a:ext cx="0" cy="10812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Footer Placeholder 4"/>
          <p:cNvSpPr>
            <a:spLocks noGrp="1"/>
          </p:cNvSpPr>
          <p:nvPr>
            <p:ph type="ftr" sz="quarter" idx="18"/>
          </p:nvPr>
        </p:nvSpPr>
        <p:spPr>
          <a:xfrm>
            <a:off x="419100" y="6356350"/>
            <a:ext cx="6871048"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1193577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RDS: Example use case</a:t>
            </a:r>
          </a:p>
        </p:txBody>
      </p:sp>
      <p:sp>
        <p:nvSpPr>
          <p:cNvPr id="13" name="TextBox 12">
            <a:extLst>
              <a:ext uri="{FF2B5EF4-FFF2-40B4-BE49-F238E27FC236}">
                <a16:creationId xmlns:a16="http://schemas.microsoft.com/office/drawing/2014/main" id="{6D1AEA3A-E8B9-994F-81D9-FD5B90F0DA79}"/>
              </a:ext>
            </a:extLst>
          </p:cNvPr>
          <p:cNvSpPr txBox="1"/>
          <p:nvPr/>
        </p:nvSpPr>
        <p:spPr>
          <a:xfrm>
            <a:off x="2871011" y="1510916"/>
            <a:ext cx="6449978" cy="461665"/>
          </a:xfrm>
          <a:prstGeom prst="rect">
            <a:avLst/>
          </a:prstGeom>
          <a:noFill/>
        </p:spPr>
        <p:txBody>
          <a:bodyPr wrap="square" rtlCol="0">
            <a:spAutoFit/>
          </a:bodyPr>
          <a:lstStyle/>
          <a:p>
            <a:pPr algn="ct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Analytics</a:t>
            </a:r>
          </a:p>
        </p:txBody>
      </p:sp>
      <p:grpSp>
        <p:nvGrpSpPr>
          <p:cNvPr id="5" name="Group 4" descr="two users uploade data to an S3 bucket, the data is transformed using a number of EC2 instances and then stored in a 'new data' bucket as well as passed on to an database data store for analytics tool access.">
            <a:extLst>
              <a:ext uri="{FF2B5EF4-FFF2-40B4-BE49-F238E27FC236}">
                <a16:creationId xmlns:a16="http://schemas.microsoft.com/office/drawing/2014/main" id="{9CD3CA29-97DE-C945-A154-1A11848E1D6D}"/>
              </a:ext>
            </a:extLst>
          </p:cNvPr>
          <p:cNvGrpSpPr/>
          <p:nvPr/>
        </p:nvGrpSpPr>
        <p:grpSpPr>
          <a:xfrm>
            <a:off x="2110838" y="2753278"/>
            <a:ext cx="7980031" cy="3240867"/>
            <a:chOff x="2110838" y="2753278"/>
            <a:chExt cx="7980031" cy="3240867"/>
          </a:xfrm>
        </p:grpSpPr>
        <p:sp>
          <p:nvSpPr>
            <p:cNvPr id="72" name="Rectangle 71">
              <a:extLst>
                <a:ext uri="{FF2B5EF4-FFF2-40B4-BE49-F238E27FC236}">
                  <a16:creationId xmlns:a16="http://schemas.microsoft.com/office/drawing/2014/main" id="{334392DB-2D40-5449-8584-D42BD2DDC6CB}"/>
                </a:ext>
              </a:extLst>
            </p:cNvPr>
            <p:cNvSpPr/>
            <p:nvPr/>
          </p:nvSpPr>
          <p:spPr>
            <a:xfrm>
              <a:off x="5573474" y="2987752"/>
              <a:ext cx="1344308" cy="1821423"/>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4" name="Straight Arrow Connector 73">
              <a:extLst>
                <a:ext uri="{FF2B5EF4-FFF2-40B4-BE49-F238E27FC236}">
                  <a16:creationId xmlns:a16="http://schemas.microsoft.com/office/drawing/2014/main" id="{DA0B385E-D71C-584A-ADCB-82DBAA95B70E}"/>
                </a:ext>
              </a:extLst>
            </p:cNvPr>
            <p:cNvCxnSpPr>
              <a:cxnSpLocks/>
            </p:cNvCxnSpPr>
            <p:nvPr/>
          </p:nvCxnSpPr>
          <p:spPr>
            <a:xfrm>
              <a:off x="4583816" y="3819931"/>
              <a:ext cx="890266"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5AA583F-91CE-BD48-8FB0-AE19194548E2}"/>
                </a:ext>
              </a:extLst>
            </p:cNvPr>
            <p:cNvCxnSpPr>
              <a:cxnSpLocks/>
            </p:cNvCxnSpPr>
            <p:nvPr/>
          </p:nvCxnSpPr>
          <p:spPr>
            <a:xfrm flipV="1">
              <a:off x="7086917" y="3349525"/>
              <a:ext cx="1114304" cy="41190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AA7B180-AE0D-BD4B-B60A-2AC0102F85D3}"/>
                </a:ext>
              </a:extLst>
            </p:cNvPr>
            <p:cNvCxnSpPr>
              <a:cxnSpLocks/>
            </p:cNvCxnSpPr>
            <p:nvPr/>
          </p:nvCxnSpPr>
          <p:spPr>
            <a:xfrm>
              <a:off x="7085626" y="3967375"/>
              <a:ext cx="1115595" cy="65047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239D1A0-FB4D-AB41-B7C3-7CE7C6C3E11A}"/>
                </a:ext>
              </a:extLst>
            </p:cNvPr>
            <p:cNvCxnSpPr>
              <a:cxnSpLocks/>
            </p:cNvCxnSpPr>
            <p:nvPr/>
          </p:nvCxnSpPr>
          <p:spPr>
            <a:xfrm>
              <a:off x="3249273" y="3330927"/>
              <a:ext cx="442178" cy="30963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8E56B4E-B30F-0A4D-A693-19FAD80FA300}"/>
                </a:ext>
              </a:extLst>
            </p:cNvPr>
            <p:cNvCxnSpPr>
              <a:cxnSpLocks/>
            </p:cNvCxnSpPr>
            <p:nvPr/>
          </p:nvCxnSpPr>
          <p:spPr>
            <a:xfrm flipV="1">
              <a:off x="3189801" y="4095055"/>
              <a:ext cx="594578" cy="39511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E5AF16-1CD6-A343-A79E-44538E98B2F9}"/>
                </a:ext>
              </a:extLst>
            </p:cNvPr>
            <p:cNvSpPr txBox="1"/>
            <p:nvPr/>
          </p:nvSpPr>
          <p:spPr>
            <a:xfrm>
              <a:off x="2110838" y="5083761"/>
              <a:ext cx="1228857"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Users</a:t>
              </a:r>
            </a:p>
          </p:txBody>
        </p:sp>
        <p:sp>
          <p:nvSpPr>
            <p:cNvPr id="87" name="TextBox 86">
              <a:extLst>
                <a:ext uri="{FF2B5EF4-FFF2-40B4-BE49-F238E27FC236}">
                  <a16:creationId xmlns:a16="http://schemas.microsoft.com/office/drawing/2014/main" id="{B629337B-09BF-D643-89D4-99D268470665}"/>
                </a:ext>
              </a:extLst>
            </p:cNvPr>
            <p:cNvSpPr txBox="1"/>
            <p:nvPr/>
          </p:nvSpPr>
          <p:spPr>
            <a:xfrm>
              <a:off x="3574638" y="4317674"/>
              <a:ext cx="1228857"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88" name="TextBox 87">
              <a:extLst>
                <a:ext uri="{FF2B5EF4-FFF2-40B4-BE49-F238E27FC236}">
                  <a16:creationId xmlns:a16="http://schemas.microsoft.com/office/drawing/2014/main" id="{53452645-6972-2D4C-875B-72830F85B3BF}"/>
                </a:ext>
              </a:extLst>
            </p:cNvPr>
            <p:cNvSpPr txBox="1"/>
            <p:nvPr/>
          </p:nvSpPr>
          <p:spPr>
            <a:xfrm>
              <a:off x="7409683" y="3576919"/>
              <a:ext cx="267148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New data</a:t>
              </a:r>
            </a:p>
          </p:txBody>
        </p:sp>
        <p:sp>
          <p:nvSpPr>
            <p:cNvPr id="89" name="TextBox 88">
              <a:extLst>
                <a:ext uri="{FF2B5EF4-FFF2-40B4-BE49-F238E27FC236}">
                  <a16:creationId xmlns:a16="http://schemas.microsoft.com/office/drawing/2014/main" id="{AC752389-33BE-C042-915F-09027DF4135D}"/>
                </a:ext>
              </a:extLst>
            </p:cNvPr>
            <p:cNvSpPr txBox="1"/>
            <p:nvPr/>
          </p:nvSpPr>
          <p:spPr>
            <a:xfrm>
              <a:off x="5209715" y="4929160"/>
              <a:ext cx="2068692" cy="645690"/>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Data transformation</a:t>
              </a:r>
            </a:p>
          </p:txBody>
        </p:sp>
        <p:sp>
          <p:nvSpPr>
            <p:cNvPr id="90" name="TextBox 89">
              <a:extLst>
                <a:ext uri="{FF2B5EF4-FFF2-40B4-BE49-F238E27FC236}">
                  <a16:creationId xmlns:a16="http://schemas.microsoft.com/office/drawing/2014/main" id="{BC68DB4C-20F6-3842-A5EF-52C9547EABB5}"/>
                </a:ext>
              </a:extLst>
            </p:cNvPr>
            <p:cNvSpPr txBox="1"/>
            <p:nvPr/>
          </p:nvSpPr>
          <p:spPr>
            <a:xfrm>
              <a:off x="7419387" y="5070815"/>
              <a:ext cx="2671482" cy="923330"/>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Data store</a:t>
              </a:r>
            </a:p>
            <a:p>
              <a:pPr algn="ctr"/>
              <a:r>
                <a:rPr lang="en-US" dirty="0">
                  <a:latin typeface="Amazon Ember" panose="020B0603020204020204" pitchFamily="34" charset="0"/>
                  <a:ea typeface="Amazon Ember" panose="020B0603020204020204" pitchFamily="34" charset="0"/>
                  <a:cs typeface="Amazon Ember" panose="020B0603020204020204" pitchFamily="34" charset="0"/>
                </a:rPr>
                <a:t>(for example, for an analytics tool to access)</a:t>
              </a:r>
            </a:p>
          </p:txBody>
        </p:sp>
        <p:pic>
          <p:nvPicPr>
            <p:cNvPr id="24" name="Graphic 23">
              <a:extLst>
                <a:ext uri="{FF2B5EF4-FFF2-40B4-BE49-F238E27FC236}">
                  <a16:creationId xmlns:a16="http://schemas.microsoft.com/office/drawing/2014/main" id="{FC92C598-A1FC-5649-A9C5-EB7FB425F1B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3662" y="4240702"/>
              <a:ext cx="830113" cy="830113"/>
            </a:xfrm>
            <a:prstGeom prst="rect">
              <a:avLst/>
            </a:prstGeom>
          </p:spPr>
        </p:pic>
        <p:pic>
          <p:nvPicPr>
            <p:cNvPr id="25" name="Graphic 24">
              <a:extLst>
                <a:ext uri="{FF2B5EF4-FFF2-40B4-BE49-F238E27FC236}">
                  <a16:creationId xmlns:a16="http://schemas.microsoft.com/office/drawing/2014/main" id="{EE13A986-3EEA-4647-8B69-5E4F071B691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06256" y="2816977"/>
              <a:ext cx="638020" cy="638020"/>
            </a:xfrm>
            <a:prstGeom prst="rect">
              <a:avLst/>
            </a:prstGeom>
          </p:spPr>
        </p:pic>
        <p:pic>
          <p:nvPicPr>
            <p:cNvPr id="27" name="Graphic 26">
              <a:extLst>
                <a:ext uri="{FF2B5EF4-FFF2-40B4-BE49-F238E27FC236}">
                  <a16:creationId xmlns:a16="http://schemas.microsoft.com/office/drawing/2014/main" id="{D4E805CC-61D3-3C49-BD6E-1027C7CDBE3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1529" y="4171155"/>
              <a:ext cx="638020" cy="638020"/>
            </a:xfrm>
            <a:prstGeom prst="rect">
              <a:avLst/>
            </a:prstGeom>
          </p:spPr>
        </p:pic>
        <p:pic>
          <p:nvPicPr>
            <p:cNvPr id="28" name="Graphic 27">
              <a:extLst>
                <a:ext uri="{FF2B5EF4-FFF2-40B4-BE49-F238E27FC236}">
                  <a16:creationId xmlns:a16="http://schemas.microsoft.com/office/drawing/2014/main" id="{3D2B5386-2B93-BF42-8CB1-44A39940E47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3956" y="3485743"/>
              <a:ext cx="772127" cy="772127"/>
            </a:xfrm>
            <a:prstGeom prst="rect">
              <a:avLst/>
            </a:prstGeom>
          </p:spPr>
        </p:pic>
        <p:pic>
          <p:nvPicPr>
            <p:cNvPr id="29" name="Graphic 28">
              <a:extLst>
                <a:ext uri="{FF2B5EF4-FFF2-40B4-BE49-F238E27FC236}">
                  <a16:creationId xmlns:a16="http://schemas.microsoft.com/office/drawing/2014/main" id="{2BDCDB45-0CD2-C147-A5C7-1D8FF6851F3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9065" y="2753278"/>
              <a:ext cx="772127" cy="772127"/>
            </a:xfrm>
            <a:prstGeom prst="rect">
              <a:avLst/>
            </a:prstGeom>
          </p:spPr>
        </p:pic>
        <p:pic>
          <p:nvPicPr>
            <p:cNvPr id="30" name="Graphic 29">
              <a:extLst>
                <a:ext uri="{FF2B5EF4-FFF2-40B4-BE49-F238E27FC236}">
                  <a16:creationId xmlns:a16="http://schemas.microsoft.com/office/drawing/2014/main" id="{D7C053E6-ACF6-7142-ADBA-930D4DFD3FB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85683" y="3261553"/>
              <a:ext cx="1116756" cy="1116756"/>
            </a:xfrm>
            <a:prstGeom prst="rect">
              <a:avLst/>
            </a:prstGeom>
          </p:spPr>
        </p:pic>
      </p:grpSp>
      <p:sp>
        <p:nvSpPr>
          <p:cNvPr id="3" name="Footer Placeholder 2">
            <a:extLst>
              <a:ext uri="{FF2B5EF4-FFF2-40B4-BE49-F238E27FC236}">
                <a16:creationId xmlns:a16="http://schemas.microsoft.com/office/drawing/2014/main" id="{DC03BBD0-3CE1-EC4D-8452-AD4145683130}"/>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90ED01E-C0D1-8447-ABA6-F5975F0BD69B}"/>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1934395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3144242"/>
          </a:xfrm>
        </p:spPr>
        <p:txBody>
          <a:bodyPr>
            <a:noAutofit/>
          </a:bodyPr>
          <a:lstStyle/>
          <a:p>
            <a:r>
              <a:rPr lang="en-US" sz="3600" dirty="0">
                <a:latin typeface="+mj-lt"/>
              </a:rPr>
              <a:t>Module 5 - Guided Lab: Creating an Amazon RDS Database</a:t>
            </a:r>
            <a:br>
              <a:rPr lang="en-US" sz="3600" dirty="0">
                <a:latin typeface="+mj-lt"/>
              </a:rPr>
            </a:br>
            <a:endParaRPr lang="en-US" sz="3600" dirty="0">
              <a:latin typeface="+mj-lt"/>
            </a:endParaRP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24</a:t>
            </a:fld>
            <a:endParaRPr lang="en-US" dirty="0"/>
          </a:p>
        </p:txBody>
      </p:sp>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pic>
        <p:nvPicPr>
          <p:cNvPr id="6" name="Content Placeholder 3">
            <a:extLst>
              <a:ext uri="{FF2B5EF4-FFF2-40B4-BE49-F238E27FC236}">
                <a16:creationId xmlns:a16="http://schemas.microsoft.com/office/drawing/2014/main" id="{6026DF08-A5D5-AE44-9352-01256F5C0C0D}"/>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29655"/>
            <a:ext cx="5767388" cy="3983831"/>
          </a:xfrm>
          <a:prstGeom prst="rect">
            <a:avLst/>
          </a:prstGeom>
        </p:spPr>
      </p:pic>
    </p:spTree>
    <p:custDataLst>
      <p:tags r:id="rId1"/>
    </p:custDataLst>
    <p:extLst>
      <p:ext uri="{BB962C8B-B14F-4D97-AF65-F5344CB8AC3E}">
        <p14:creationId xmlns:p14="http://schemas.microsoft.com/office/powerpoint/2010/main" val="3694192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E948B5-5762-384E-9ACD-4E86BAA4A1F5}"/>
              </a:ext>
            </a:extLst>
          </p:cNvPr>
          <p:cNvSpPr>
            <a:spLocks noGrp="1"/>
          </p:cNvSpPr>
          <p:nvPr>
            <p:ph type="title"/>
          </p:nvPr>
        </p:nvSpPr>
        <p:spPr/>
        <p:txBody>
          <a:bodyPr/>
          <a:lstStyle/>
          <a:p>
            <a:r>
              <a:rPr lang="en-US" dirty="0"/>
              <a:t>Guided lab: Tasks</a:t>
            </a:r>
          </a:p>
        </p:txBody>
      </p:sp>
      <p:sp>
        <p:nvSpPr>
          <p:cNvPr id="22" name="Content Placeholder 21">
            <a:extLst>
              <a:ext uri="{FF2B5EF4-FFF2-40B4-BE49-F238E27FC236}">
                <a16:creationId xmlns:a16="http://schemas.microsoft.com/office/drawing/2014/main" id="{21F94977-AE7C-9F4C-9478-EF6C07581302}"/>
              </a:ext>
            </a:extLst>
          </p:cNvPr>
          <p:cNvSpPr>
            <a:spLocks noGrp="1"/>
          </p:cNvSpPr>
          <p:nvPr>
            <p:ph idx="1"/>
          </p:nvPr>
        </p:nvSpPr>
        <p:spPr>
          <a:xfrm>
            <a:off x="419100" y="1689651"/>
            <a:ext cx="5735455" cy="4487311"/>
          </a:xfrm>
        </p:spPr>
        <p:txBody>
          <a:bodyPr/>
          <a:lstStyle/>
          <a:p>
            <a:pPr marL="514350" indent="-514350">
              <a:buFont typeface="+mj-lt"/>
              <a:buAutoNum type="arabicPeriod"/>
            </a:pPr>
            <a:r>
              <a:rPr lang="en-US" dirty="0"/>
              <a:t>Creating an Amazon RDS database</a:t>
            </a:r>
          </a:p>
          <a:p>
            <a:pPr marL="514350" indent="-514350">
              <a:buFont typeface="+mj-lt"/>
              <a:buAutoNum type="arabicPeriod"/>
            </a:pPr>
            <a:r>
              <a:rPr lang="en-US" dirty="0"/>
              <a:t>Configuring web application communication with a database instance</a:t>
            </a:r>
          </a:p>
        </p:txBody>
      </p:sp>
      <p:grpSp>
        <p:nvGrpSpPr>
          <p:cNvPr id="38" name="Group 37" descr="An app server is in a public subnet and an RDS instance is in a private subnet in the same AZ - they can communicate.">
            <a:extLst>
              <a:ext uri="{FF2B5EF4-FFF2-40B4-BE49-F238E27FC236}">
                <a16:creationId xmlns:a16="http://schemas.microsoft.com/office/drawing/2014/main" id="{DA473999-B080-284B-8873-6DC1C6CF7C67}"/>
              </a:ext>
            </a:extLst>
          </p:cNvPr>
          <p:cNvGrpSpPr/>
          <p:nvPr/>
        </p:nvGrpSpPr>
        <p:grpSpPr>
          <a:xfrm>
            <a:off x="6507667" y="1926086"/>
            <a:ext cx="5044066" cy="4014439"/>
            <a:chOff x="6307872" y="1739591"/>
            <a:chExt cx="5044066" cy="4014439"/>
          </a:xfrm>
        </p:grpSpPr>
        <p:sp>
          <p:nvSpPr>
            <p:cNvPr id="8" name="Rectangle 7">
              <a:extLst>
                <a:ext uri="{FF2B5EF4-FFF2-40B4-BE49-F238E27FC236}">
                  <a16:creationId xmlns:a16="http://schemas.microsoft.com/office/drawing/2014/main" id="{F524B46C-CC27-3448-8D2F-F69E6F3E6729}"/>
                </a:ext>
              </a:extLst>
            </p:cNvPr>
            <p:cNvSpPr/>
            <p:nvPr/>
          </p:nvSpPr>
          <p:spPr>
            <a:xfrm>
              <a:off x="6314219" y="1739591"/>
              <a:ext cx="5037719" cy="401443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Lab VPC</a:t>
              </a:r>
            </a:p>
          </p:txBody>
        </p:sp>
        <p:pic>
          <p:nvPicPr>
            <p:cNvPr id="9" name="Graphic 8">
              <a:extLst>
                <a:ext uri="{FF2B5EF4-FFF2-40B4-BE49-F238E27FC236}">
                  <a16:creationId xmlns:a16="http://schemas.microsoft.com/office/drawing/2014/main" id="{165A2E33-31A4-7F46-AF47-98DF843ED11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7872" y="1739592"/>
              <a:ext cx="330200" cy="330200"/>
            </a:xfrm>
            <a:prstGeom prst="rect">
              <a:avLst/>
            </a:prstGeom>
          </p:spPr>
        </p:pic>
        <p:sp>
          <p:nvSpPr>
            <p:cNvPr id="10" name="Rectangle 9">
              <a:extLst>
                <a:ext uri="{FF2B5EF4-FFF2-40B4-BE49-F238E27FC236}">
                  <a16:creationId xmlns:a16="http://schemas.microsoft.com/office/drawing/2014/main" id="{4B098429-FEB2-CF43-9FA5-C02FCF765B27}"/>
                </a:ext>
              </a:extLst>
            </p:cNvPr>
            <p:cNvSpPr/>
            <p:nvPr/>
          </p:nvSpPr>
          <p:spPr>
            <a:xfrm>
              <a:off x="6800352" y="2614714"/>
              <a:ext cx="1920015" cy="155128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chemeClr val="accent5"/>
                  </a:solidFill>
                </a:rPr>
                <a:t>Public subnet 1</a:t>
              </a:r>
            </a:p>
            <a:p>
              <a:pPr algn="l"/>
              <a:r>
                <a:rPr lang="en-US" sz="1600" dirty="0">
                  <a:solidFill>
                    <a:schemeClr val="accent5"/>
                  </a:solidFill>
                </a:rPr>
                <a:t>10.0.0.0/24</a:t>
              </a:r>
            </a:p>
          </p:txBody>
        </p:sp>
        <p:pic>
          <p:nvPicPr>
            <p:cNvPr id="11" name="Graphic 10">
              <a:extLst>
                <a:ext uri="{FF2B5EF4-FFF2-40B4-BE49-F238E27FC236}">
                  <a16:creationId xmlns:a16="http://schemas.microsoft.com/office/drawing/2014/main" id="{CFFC7929-5F63-5D44-9BD9-34092F3DFAD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0353" y="2612355"/>
              <a:ext cx="274320" cy="274320"/>
            </a:xfrm>
            <a:prstGeom prst="rect">
              <a:avLst/>
            </a:prstGeom>
          </p:spPr>
        </p:pic>
        <p:sp>
          <p:nvSpPr>
            <p:cNvPr id="12" name="Rectangle 11">
              <a:extLst>
                <a:ext uri="{FF2B5EF4-FFF2-40B4-BE49-F238E27FC236}">
                  <a16:creationId xmlns:a16="http://schemas.microsoft.com/office/drawing/2014/main" id="{EA507343-54EA-8A44-AA87-7EC4EA17E530}"/>
                </a:ext>
              </a:extLst>
            </p:cNvPr>
            <p:cNvSpPr/>
            <p:nvPr/>
          </p:nvSpPr>
          <p:spPr>
            <a:xfrm>
              <a:off x="6800352" y="4754505"/>
              <a:ext cx="1920015" cy="60991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chemeClr val="accent5"/>
                  </a:solidFill>
                </a:rPr>
                <a:t>Public subnet 2</a:t>
              </a:r>
            </a:p>
          </p:txBody>
        </p:sp>
        <p:pic>
          <p:nvPicPr>
            <p:cNvPr id="13" name="Graphic 12">
              <a:extLst>
                <a:ext uri="{FF2B5EF4-FFF2-40B4-BE49-F238E27FC236}">
                  <a16:creationId xmlns:a16="http://schemas.microsoft.com/office/drawing/2014/main" id="{D36F40EA-1841-384F-9AA3-22D99EAF46A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0353" y="4752147"/>
              <a:ext cx="274320" cy="274320"/>
            </a:xfrm>
            <a:prstGeom prst="rect">
              <a:avLst/>
            </a:prstGeom>
          </p:spPr>
        </p:pic>
        <p:sp>
          <p:nvSpPr>
            <p:cNvPr id="14" name="Rectangle 13">
              <a:extLst>
                <a:ext uri="{FF2B5EF4-FFF2-40B4-BE49-F238E27FC236}">
                  <a16:creationId xmlns:a16="http://schemas.microsoft.com/office/drawing/2014/main" id="{8AE37A3C-5FCB-2C42-AD5F-7A65569C7E7C}"/>
                </a:ext>
              </a:extLst>
            </p:cNvPr>
            <p:cNvSpPr/>
            <p:nvPr/>
          </p:nvSpPr>
          <p:spPr>
            <a:xfrm>
              <a:off x="8928085" y="2612355"/>
              <a:ext cx="1920015" cy="155128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chemeClr val="accent3"/>
                  </a:solidFill>
                </a:rPr>
                <a:t>Private subnet 1</a:t>
              </a:r>
            </a:p>
            <a:p>
              <a:pPr algn="l"/>
              <a:r>
                <a:rPr lang="en-US" sz="1600" dirty="0">
                  <a:solidFill>
                    <a:schemeClr val="accent3"/>
                  </a:solidFill>
                </a:rPr>
                <a:t>10.0.2.0/23</a:t>
              </a:r>
            </a:p>
          </p:txBody>
        </p:sp>
        <p:pic>
          <p:nvPicPr>
            <p:cNvPr id="15" name="Graphic 14">
              <a:extLst>
                <a:ext uri="{FF2B5EF4-FFF2-40B4-BE49-F238E27FC236}">
                  <a16:creationId xmlns:a16="http://schemas.microsoft.com/office/drawing/2014/main" id="{8B4C9098-1619-544F-B6D7-FC999CB21DD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12128" y="2622746"/>
              <a:ext cx="274320" cy="274320"/>
            </a:xfrm>
            <a:prstGeom prst="rect">
              <a:avLst/>
            </a:prstGeom>
          </p:spPr>
        </p:pic>
        <p:sp>
          <p:nvSpPr>
            <p:cNvPr id="16" name="Rectangle 15">
              <a:extLst>
                <a:ext uri="{FF2B5EF4-FFF2-40B4-BE49-F238E27FC236}">
                  <a16:creationId xmlns:a16="http://schemas.microsoft.com/office/drawing/2014/main" id="{024CC539-A3E9-E64D-8883-F9DF58932C98}"/>
                </a:ext>
              </a:extLst>
            </p:cNvPr>
            <p:cNvSpPr/>
            <p:nvPr/>
          </p:nvSpPr>
          <p:spPr>
            <a:xfrm>
              <a:off x="8928085" y="4752147"/>
              <a:ext cx="1920015" cy="60811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chemeClr val="accent3"/>
                  </a:solidFill>
                </a:rPr>
                <a:t>Private subnet 2</a:t>
              </a:r>
            </a:p>
          </p:txBody>
        </p:sp>
        <p:pic>
          <p:nvPicPr>
            <p:cNvPr id="17" name="Graphic 16">
              <a:extLst>
                <a:ext uri="{FF2B5EF4-FFF2-40B4-BE49-F238E27FC236}">
                  <a16:creationId xmlns:a16="http://schemas.microsoft.com/office/drawing/2014/main" id="{0E19F191-A16A-3941-9142-F52ACB853D5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8086" y="4749788"/>
              <a:ext cx="274320" cy="274320"/>
            </a:xfrm>
            <a:prstGeom prst="rect">
              <a:avLst/>
            </a:prstGeom>
          </p:spPr>
        </p:pic>
        <p:pic>
          <p:nvPicPr>
            <p:cNvPr id="18" name="Graphic 17">
              <a:extLst>
                <a:ext uri="{FF2B5EF4-FFF2-40B4-BE49-F238E27FC236}">
                  <a16:creationId xmlns:a16="http://schemas.microsoft.com/office/drawing/2014/main" id="{A6D7293E-BF06-764A-8A7C-1845380B0E7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20832" y="3139559"/>
              <a:ext cx="469900" cy="469900"/>
            </a:xfrm>
            <a:prstGeom prst="rect">
              <a:avLst/>
            </a:prstGeom>
          </p:spPr>
        </p:pic>
        <p:sp>
          <p:nvSpPr>
            <p:cNvPr id="19" name="TextBox 18">
              <a:extLst>
                <a:ext uri="{FF2B5EF4-FFF2-40B4-BE49-F238E27FC236}">
                  <a16:creationId xmlns:a16="http://schemas.microsoft.com/office/drawing/2014/main" id="{42AFA784-1717-CB43-A70A-3B314F89EEE3}"/>
                </a:ext>
              </a:extLst>
            </p:cNvPr>
            <p:cNvSpPr txBox="1"/>
            <p:nvPr/>
          </p:nvSpPr>
          <p:spPr>
            <a:xfrm>
              <a:off x="6760013" y="3566620"/>
              <a:ext cx="1935972" cy="584775"/>
            </a:xfrm>
            <a:prstGeom prst="rect">
              <a:avLst/>
            </a:prstGeom>
            <a:noFill/>
          </p:spPr>
          <p:txBody>
            <a:bodyPr wrap="square" rtlCol="0">
              <a:spAutoFit/>
            </a:bodyPr>
            <a:lstStyle/>
            <a:p>
              <a:pPr algn="ctr"/>
              <a:r>
                <a:rPr lang="en-US" sz="1600" dirty="0"/>
                <a:t>Application server on EC2 instance</a:t>
              </a:r>
            </a:p>
          </p:txBody>
        </p:sp>
        <p:sp>
          <p:nvSpPr>
            <p:cNvPr id="20" name="TextBox 19">
              <a:extLst>
                <a:ext uri="{FF2B5EF4-FFF2-40B4-BE49-F238E27FC236}">
                  <a16:creationId xmlns:a16="http://schemas.microsoft.com/office/drawing/2014/main" id="{156F22D1-FF6B-5547-B505-59F0AD8C63AB}"/>
                </a:ext>
              </a:extLst>
            </p:cNvPr>
            <p:cNvSpPr txBox="1"/>
            <p:nvPr/>
          </p:nvSpPr>
          <p:spPr>
            <a:xfrm>
              <a:off x="8912128" y="3567241"/>
              <a:ext cx="1935972" cy="584775"/>
            </a:xfrm>
            <a:prstGeom prst="rect">
              <a:avLst/>
            </a:prstGeom>
            <a:noFill/>
          </p:spPr>
          <p:txBody>
            <a:bodyPr wrap="square" rtlCol="0">
              <a:spAutoFit/>
            </a:bodyPr>
            <a:lstStyle/>
            <a:p>
              <a:pPr algn="ctr"/>
              <a:r>
                <a:rPr lang="en-US" sz="1600" dirty="0"/>
                <a:t>Amazon RDS</a:t>
              </a:r>
              <a:br>
                <a:rPr lang="en-US" sz="1600" dirty="0"/>
              </a:br>
              <a:r>
                <a:rPr lang="en-US" sz="1600" dirty="0"/>
                <a:t>database instance</a:t>
              </a:r>
            </a:p>
          </p:txBody>
        </p:sp>
        <p:pic>
          <p:nvPicPr>
            <p:cNvPr id="21" name="Graphic 20">
              <a:extLst>
                <a:ext uri="{FF2B5EF4-FFF2-40B4-BE49-F238E27FC236}">
                  <a16:creationId xmlns:a16="http://schemas.microsoft.com/office/drawing/2014/main" id="{52AAFFAE-5295-1945-828D-DC9E6AFC075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82270" y="3142522"/>
              <a:ext cx="469900" cy="469900"/>
            </a:xfrm>
            <a:prstGeom prst="rect">
              <a:avLst/>
            </a:prstGeom>
          </p:spPr>
        </p:pic>
        <p:cxnSp>
          <p:nvCxnSpPr>
            <p:cNvPr id="28" name="Elbow Connector 27">
              <a:extLst>
                <a:ext uri="{FF2B5EF4-FFF2-40B4-BE49-F238E27FC236}">
                  <a16:creationId xmlns:a16="http://schemas.microsoft.com/office/drawing/2014/main" id="{B43F255A-9930-C74E-9947-1827486BEB65}"/>
                </a:ext>
              </a:extLst>
            </p:cNvPr>
            <p:cNvCxnSpPr>
              <a:cxnSpLocks/>
              <a:stCxn id="18" idx="3"/>
              <a:endCxn id="21" idx="1"/>
            </p:cNvCxnSpPr>
            <p:nvPr/>
          </p:nvCxnSpPr>
          <p:spPr>
            <a:xfrm>
              <a:off x="7890732" y="3374509"/>
              <a:ext cx="1791538" cy="2963"/>
            </a:xfrm>
            <a:prstGeom prst="bentConnector3">
              <a:avLst>
                <a:gd name="adj1" fmla="val 50000"/>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EB97B33-6A92-0C4D-9C2E-91F1EF3AE16B}"/>
                </a:ext>
              </a:extLst>
            </p:cNvPr>
            <p:cNvSpPr/>
            <p:nvPr/>
          </p:nvSpPr>
          <p:spPr>
            <a:xfrm>
              <a:off x="6605611" y="2200297"/>
              <a:ext cx="4491881" cy="208177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a:t>
              </a:r>
            </a:p>
          </p:txBody>
        </p:sp>
        <p:sp>
          <p:nvSpPr>
            <p:cNvPr id="37" name="Rectangle 36">
              <a:extLst>
                <a:ext uri="{FF2B5EF4-FFF2-40B4-BE49-F238E27FC236}">
                  <a16:creationId xmlns:a16="http://schemas.microsoft.com/office/drawing/2014/main" id="{E7D57454-B45F-5A44-A886-D5543B80DCEB}"/>
                </a:ext>
              </a:extLst>
            </p:cNvPr>
            <p:cNvSpPr/>
            <p:nvPr/>
          </p:nvSpPr>
          <p:spPr>
            <a:xfrm>
              <a:off x="6605611" y="4401065"/>
              <a:ext cx="4491880" cy="1143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a:t>
              </a:r>
            </a:p>
          </p:txBody>
        </p:sp>
      </p:grpSp>
      <p:sp>
        <p:nvSpPr>
          <p:cNvPr id="5" name="Footer Placeholder 4">
            <a:extLst>
              <a:ext uri="{FF2B5EF4-FFF2-40B4-BE49-F238E27FC236}">
                <a16:creationId xmlns:a16="http://schemas.microsoft.com/office/drawing/2014/main" id="{D63F0128-B959-2C4B-AD05-B5209F906E8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38CDC643-72E2-1E4F-B8CF-E0F1AC30D6A1}"/>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Tree>
    <p:custDataLst>
      <p:tags r:id="rId1"/>
    </p:custDataLst>
    <p:extLst>
      <p:ext uri="{BB962C8B-B14F-4D97-AF65-F5344CB8AC3E}">
        <p14:creationId xmlns:p14="http://schemas.microsoft.com/office/powerpoint/2010/main" val="3572505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dirty="0">
                <a:solidFill>
                  <a:srgbClr val="FFFFFF"/>
                </a:solidFill>
                <a:ea typeface="Amazon Ember" panose="02000000000000000000" pitchFamily="2" charset="0"/>
              </a:rPr>
              <a:t>Begin Module 5 – Guided Lab: Creating an Amazon RDS Database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20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26</a:t>
            </a:fld>
            <a:endParaRPr lang="en-US"/>
          </a:p>
        </p:txBody>
      </p:sp>
    </p:spTree>
    <p:custDataLst>
      <p:tags r:id="rId1"/>
    </p:custDataLst>
    <p:extLst>
      <p:ext uri="{BB962C8B-B14F-4D97-AF65-F5344CB8AC3E}">
        <p14:creationId xmlns:p14="http://schemas.microsoft.com/office/powerpoint/2010/main" val="1922240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Guided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1667317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641713" cy="474119"/>
          </a:xfrm>
        </p:spPr>
        <p:txBody>
          <a:bodyPr/>
          <a:lstStyle/>
          <a:p>
            <a:r>
              <a:rPr lang="en-US" dirty="0"/>
              <a:t>Multi-AZ deployment for high availability</a:t>
            </a:r>
          </a:p>
        </p:txBody>
      </p:sp>
      <p:sp>
        <p:nvSpPr>
          <p:cNvPr id="9" name="Content Placeholder 8"/>
          <p:cNvSpPr>
            <a:spLocks noGrp="1"/>
          </p:cNvSpPr>
          <p:nvPr>
            <p:ph idx="1"/>
          </p:nvPr>
        </p:nvSpPr>
        <p:spPr>
          <a:xfrm>
            <a:off x="330199" y="1528175"/>
            <a:ext cx="6026993" cy="4648788"/>
          </a:xfrm>
        </p:spPr>
        <p:txBody>
          <a:bodyPr/>
          <a:lstStyle/>
          <a:p>
            <a:pPr marL="0" indent="0">
              <a:buNone/>
            </a:pPr>
            <a:r>
              <a:rPr lang="en-US" dirty="0"/>
              <a:t>Benefits</a:t>
            </a:r>
          </a:p>
          <a:p>
            <a:pPr lvl="1"/>
            <a:r>
              <a:rPr lang="en-US" sz="2000" dirty="0"/>
              <a:t>Enhanced durability</a:t>
            </a:r>
          </a:p>
          <a:p>
            <a:pPr lvl="1"/>
            <a:r>
              <a:rPr lang="en-US" sz="2000" dirty="0"/>
              <a:t>Increased availability</a:t>
            </a:r>
          </a:p>
          <a:p>
            <a:pPr lvl="1"/>
            <a:r>
              <a:rPr lang="en-US" sz="2000" dirty="0"/>
              <a:t>Fail over to standby</a:t>
            </a:r>
            <a:br>
              <a:rPr lang="en-US" sz="2000" dirty="0"/>
            </a:br>
            <a:r>
              <a:rPr lang="en-US" sz="2000" dirty="0"/>
              <a:t>occurs automatically</a:t>
            </a:r>
          </a:p>
          <a:p>
            <a:pPr lvl="1"/>
            <a:endParaRPr lang="en-US" sz="2000" dirty="0"/>
          </a:p>
          <a:p>
            <a:pPr lvl="1"/>
            <a:endParaRPr lang="en-US" sz="2000" dirty="0"/>
          </a:p>
          <a:p>
            <a:pPr marL="0" indent="0">
              <a:buNone/>
            </a:pPr>
            <a:r>
              <a:rPr lang="en-US" dirty="0"/>
              <a:t>Automated failover conditions</a:t>
            </a:r>
          </a:p>
          <a:p>
            <a:pPr lvl="1"/>
            <a:r>
              <a:rPr lang="en-US" sz="2000" dirty="0"/>
              <a:t>Loss of availability in primary Availability Zone</a:t>
            </a:r>
          </a:p>
          <a:p>
            <a:pPr lvl="1"/>
            <a:r>
              <a:rPr lang="en-US" sz="2000" dirty="0"/>
              <a:t>Loss of network connectivity to primary</a:t>
            </a:r>
          </a:p>
          <a:p>
            <a:pPr lvl="1"/>
            <a:r>
              <a:rPr lang="en-US" sz="2000" dirty="0"/>
              <a:t>Compute unit failure on primary</a:t>
            </a:r>
          </a:p>
          <a:p>
            <a:pPr lvl="1"/>
            <a:r>
              <a:rPr lang="en-US" sz="2000" dirty="0"/>
              <a:t>Storage failure on primary</a:t>
            </a:r>
          </a:p>
        </p:txBody>
      </p:sp>
      <p:grpSp>
        <p:nvGrpSpPr>
          <p:cNvPr id="6" name="Group 5" descr="Amazon Route 53 routes trffic to an auto scaling group that spans 2 AZs and hosts application instances that communicate with an RDS instance labeled as 'primary', The primary RDS instance is synchronously replicated to a secondary RDS instance. Both instances write data to EBS volumes.">
            <a:extLst>
              <a:ext uri="{FF2B5EF4-FFF2-40B4-BE49-F238E27FC236}">
                <a16:creationId xmlns:a16="http://schemas.microsoft.com/office/drawing/2014/main" id="{703B25EE-6630-124E-8720-218D2D972630}"/>
              </a:ext>
            </a:extLst>
          </p:cNvPr>
          <p:cNvGrpSpPr/>
          <p:nvPr/>
        </p:nvGrpSpPr>
        <p:grpSpPr>
          <a:xfrm>
            <a:off x="4548784" y="1233684"/>
            <a:ext cx="7224116" cy="5223387"/>
            <a:chOff x="4548784" y="1233684"/>
            <a:chExt cx="7224116" cy="5223387"/>
          </a:xfrm>
        </p:grpSpPr>
        <p:sp>
          <p:nvSpPr>
            <p:cNvPr id="18" name="Rectangle 17">
              <a:extLst>
                <a:ext uri="{FF2B5EF4-FFF2-40B4-BE49-F238E27FC236}">
                  <a16:creationId xmlns:a16="http://schemas.microsoft.com/office/drawing/2014/main" id="{1D4F0FC7-668E-E64B-A231-B1E7896F3CB6}"/>
                </a:ext>
              </a:extLst>
            </p:cNvPr>
            <p:cNvSpPr/>
            <p:nvPr/>
          </p:nvSpPr>
          <p:spPr>
            <a:xfrm>
              <a:off x="6287776" y="1233684"/>
              <a:ext cx="5485124" cy="5223387"/>
            </a:xfrm>
            <a:prstGeom prst="rect">
              <a:avLst/>
            </a:prstGeom>
            <a:noFill/>
            <a:ln w="12700">
              <a:solidFill>
                <a:srgbClr val="147E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111125" algn="l"/>
              <a:r>
                <a:rPr lang="en-US" sz="1600" dirty="0">
                  <a:solidFill>
                    <a:srgbClr val="147EBA"/>
                  </a:solidFill>
                </a:rPr>
                <a:t>Region</a:t>
              </a:r>
            </a:p>
          </p:txBody>
        </p:sp>
        <p:sp>
          <p:nvSpPr>
            <p:cNvPr id="21" name="TextBox 20"/>
            <p:cNvSpPr txBox="1"/>
            <p:nvPr/>
          </p:nvSpPr>
          <p:spPr>
            <a:xfrm>
              <a:off x="4561251" y="2042598"/>
              <a:ext cx="1633781"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Routes traffic to</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the applications</a:t>
              </a:r>
            </a:p>
          </p:txBody>
        </p:sp>
        <p:sp>
          <p:nvSpPr>
            <p:cNvPr id="34" name="TextBox 33"/>
            <p:cNvSpPr txBox="1"/>
            <p:nvPr/>
          </p:nvSpPr>
          <p:spPr>
            <a:xfrm>
              <a:off x="6600814" y="3673030"/>
              <a:ext cx="909223" cy="338554"/>
            </a:xfrm>
            <a:prstGeom prst="rect">
              <a:avLst/>
            </a:prstGeom>
            <a:noFill/>
          </p:spPr>
          <p:txBody>
            <a:bodyPr wrap="none" rtlCol="0">
              <a:spAutoFit/>
            </a:bodyPr>
            <a:lstStyle/>
            <a:p>
              <a:pPr algn="ctr"/>
              <a:r>
                <a:rPr lang="en-US" sz="16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Primary</a:t>
              </a:r>
            </a:p>
          </p:txBody>
        </p:sp>
        <p:sp>
          <p:nvSpPr>
            <p:cNvPr id="35" name="TextBox 34"/>
            <p:cNvSpPr txBox="1"/>
            <p:nvPr/>
          </p:nvSpPr>
          <p:spPr>
            <a:xfrm>
              <a:off x="9514636" y="3662212"/>
              <a:ext cx="1154483" cy="338554"/>
            </a:xfrm>
            <a:prstGeom prst="rect">
              <a:avLst/>
            </a:prstGeom>
            <a:noFill/>
          </p:spPr>
          <p:txBody>
            <a:bodyPr wrap="none" rtlCol="0">
              <a:spAutoFit/>
            </a:bodyPr>
            <a:lstStyle/>
            <a:p>
              <a:pPr algn="ctr"/>
              <a:r>
                <a:rPr lang="en-US" sz="16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Secondary</a:t>
              </a:r>
            </a:p>
          </p:txBody>
        </p:sp>
        <p:pic>
          <p:nvPicPr>
            <p:cNvPr id="19" name="Graphic 48">
              <a:extLst>
                <a:ext uri="{FF2B5EF4-FFF2-40B4-BE49-F238E27FC236}">
                  <a16:creationId xmlns:a16="http://schemas.microsoft.com/office/drawing/2014/main" id="{C479E131-CAE3-B74A-B95D-A24EEB0BA49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7776" y="1233684"/>
              <a:ext cx="411480" cy="411480"/>
            </a:xfrm>
            <a:prstGeom prst="rect">
              <a:avLst/>
            </a:prstGeom>
          </p:spPr>
        </p:pic>
        <p:sp>
          <p:nvSpPr>
            <p:cNvPr id="30" name="Rectangle 29">
              <a:extLst>
                <a:ext uri="{FF2B5EF4-FFF2-40B4-BE49-F238E27FC236}">
                  <a16:creationId xmlns:a16="http://schemas.microsoft.com/office/drawing/2014/main" id="{305B98DC-5AF5-3342-A4B1-F62852BC80FE}"/>
                </a:ext>
              </a:extLst>
            </p:cNvPr>
            <p:cNvSpPr/>
            <p:nvPr/>
          </p:nvSpPr>
          <p:spPr>
            <a:xfrm>
              <a:off x="9432924" y="1764289"/>
              <a:ext cx="2076897" cy="4575806"/>
            </a:xfrm>
            <a:prstGeom prst="rect">
              <a:avLst/>
            </a:prstGeom>
            <a:noFill/>
            <a:ln w="12700">
              <a:solidFill>
                <a:srgbClr val="147E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147EBA"/>
                  </a:solidFill>
                </a:rPr>
                <a:t>Availability Zone 2</a:t>
              </a:r>
            </a:p>
          </p:txBody>
        </p:sp>
        <p:sp>
          <p:nvSpPr>
            <p:cNvPr id="37" name="Rectangle 36">
              <a:extLst>
                <a:ext uri="{FF2B5EF4-FFF2-40B4-BE49-F238E27FC236}">
                  <a16:creationId xmlns:a16="http://schemas.microsoft.com/office/drawing/2014/main" id="{305B98DC-5AF5-3342-A4B1-F62852BC80FE}"/>
                </a:ext>
              </a:extLst>
            </p:cNvPr>
            <p:cNvSpPr/>
            <p:nvPr/>
          </p:nvSpPr>
          <p:spPr>
            <a:xfrm>
              <a:off x="6513328" y="1751311"/>
              <a:ext cx="2076897" cy="4575806"/>
            </a:xfrm>
            <a:prstGeom prst="rect">
              <a:avLst/>
            </a:prstGeom>
            <a:noFill/>
            <a:ln w="12700">
              <a:solidFill>
                <a:srgbClr val="147E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147EBA"/>
                  </a:solidFill>
                </a:rPr>
                <a:t>Availability Zone 1</a:t>
              </a:r>
            </a:p>
          </p:txBody>
        </p:sp>
        <p:grpSp>
          <p:nvGrpSpPr>
            <p:cNvPr id="3" name="Group 2"/>
            <p:cNvGrpSpPr/>
            <p:nvPr/>
          </p:nvGrpSpPr>
          <p:grpSpPr>
            <a:xfrm>
              <a:off x="4548784" y="2644606"/>
              <a:ext cx="1658714" cy="1083391"/>
              <a:chOff x="3543133" y="1348788"/>
              <a:chExt cx="1658714" cy="1083391"/>
            </a:xfrm>
          </p:grpSpPr>
          <p:sp>
            <p:nvSpPr>
              <p:cNvPr id="38" name="TextBox 37">
                <a:extLst>
                  <a:ext uri="{FF2B5EF4-FFF2-40B4-BE49-F238E27FC236}">
                    <a16:creationId xmlns:a16="http://schemas.microsoft.com/office/drawing/2014/main" id="{70F1D858-0A61-B249-BFE8-EC03E7D2639D}"/>
                  </a:ext>
                </a:extLst>
              </p:cNvPr>
              <p:cNvSpPr txBox="1"/>
              <p:nvPr/>
            </p:nvSpPr>
            <p:spPr>
              <a:xfrm>
                <a:off x="3543133" y="2124402"/>
                <a:ext cx="1658714" cy="307777"/>
              </a:xfrm>
              <a:prstGeom prst="rect">
                <a:avLst/>
              </a:prstGeom>
              <a:noFill/>
            </p:spPr>
            <p:txBody>
              <a:bodyPr wrap="square" rtlCol="0">
                <a:spAutoFit/>
              </a:bodyPr>
              <a:lstStyle/>
              <a:p>
                <a:pPr algn="ctr"/>
                <a:r>
                  <a:rPr lang="en-US" sz="1400" dirty="0"/>
                  <a:t>Amazon Route 53</a:t>
                </a:r>
              </a:p>
            </p:txBody>
          </p:sp>
          <p:pic>
            <p:nvPicPr>
              <p:cNvPr id="39" name="Graphic 41">
                <a:extLst>
                  <a:ext uri="{FF2B5EF4-FFF2-40B4-BE49-F238E27FC236}">
                    <a16:creationId xmlns:a16="http://schemas.microsoft.com/office/drawing/2014/main" id="{5B1FEEC0-A82C-C940-A6B4-4A85ED521E6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16890" y="1348788"/>
                <a:ext cx="711200" cy="711200"/>
              </a:xfrm>
              <a:prstGeom prst="rect">
                <a:avLst/>
              </a:prstGeom>
            </p:spPr>
          </p:pic>
        </p:grpSp>
        <p:grpSp>
          <p:nvGrpSpPr>
            <p:cNvPr id="10" name="Group 9"/>
            <p:cNvGrpSpPr/>
            <p:nvPr/>
          </p:nvGrpSpPr>
          <p:grpSpPr>
            <a:xfrm>
              <a:off x="7008167" y="5273081"/>
              <a:ext cx="1253869" cy="983867"/>
              <a:chOff x="7013512" y="5387973"/>
              <a:chExt cx="1253869" cy="983867"/>
            </a:xfrm>
          </p:grpSpPr>
          <p:sp>
            <p:nvSpPr>
              <p:cNvPr id="23" name="TextBox 22"/>
              <p:cNvSpPr txBox="1"/>
              <p:nvPr/>
            </p:nvSpPr>
            <p:spPr>
              <a:xfrm>
                <a:off x="7013512" y="6033286"/>
                <a:ext cx="1253869"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EBS volume</a:t>
                </a:r>
              </a:p>
            </p:txBody>
          </p:sp>
          <p:grpSp>
            <p:nvGrpSpPr>
              <p:cNvPr id="5" name="Group 4"/>
              <p:cNvGrpSpPr/>
              <p:nvPr/>
            </p:nvGrpSpPr>
            <p:grpSpPr>
              <a:xfrm>
                <a:off x="7348931" y="5387973"/>
                <a:ext cx="572340" cy="572340"/>
                <a:chOff x="5080486" y="5477278"/>
                <a:chExt cx="572340" cy="572340"/>
              </a:xfrm>
            </p:grpSpPr>
            <p:pic>
              <p:nvPicPr>
                <p:cNvPr id="40"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1706" y="5528498"/>
                  <a:ext cx="469900" cy="469900"/>
                </a:xfrm>
                <a:prstGeom prst="rect">
                  <a:avLst/>
                </a:prstGeom>
              </p:spPr>
            </p:pic>
            <p:sp>
              <p:nvSpPr>
                <p:cNvPr id="4" name="Rectangle 3"/>
                <p:cNvSpPr/>
                <p:nvPr/>
              </p:nvSpPr>
              <p:spPr>
                <a:xfrm>
                  <a:off x="5080486" y="5477278"/>
                  <a:ext cx="572340" cy="57234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grpSp>
          <p:nvGrpSpPr>
            <p:cNvPr id="46" name="Group 45"/>
            <p:cNvGrpSpPr/>
            <p:nvPr/>
          </p:nvGrpSpPr>
          <p:grpSpPr>
            <a:xfrm>
              <a:off x="9927763" y="5273081"/>
              <a:ext cx="1253869" cy="983867"/>
              <a:chOff x="7013512" y="5387973"/>
              <a:chExt cx="1253869" cy="983867"/>
            </a:xfrm>
          </p:grpSpPr>
          <p:sp>
            <p:nvSpPr>
              <p:cNvPr id="47" name="TextBox 46"/>
              <p:cNvSpPr txBox="1"/>
              <p:nvPr/>
            </p:nvSpPr>
            <p:spPr>
              <a:xfrm>
                <a:off x="7013512" y="6033286"/>
                <a:ext cx="1253869"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EBS volume</a:t>
                </a:r>
              </a:p>
            </p:txBody>
          </p:sp>
          <p:grpSp>
            <p:nvGrpSpPr>
              <p:cNvPr id="48" name="Group 47"/>
              <p:cNvGrpSpPr/>
              <p:nvPr/>
            </p:nvGrpSpPr>
            <p:grpSpPr>
              <a:xfrm>
                <a:off x="7348931" y="5387973"/>
                <a:ext cx="572340" cy="572340"/>
                <a:chOff x="5080486" y="5477278"/>
                <a:chExt cx="572340" cy="572340"/>
              </a:xfrm>
            </p:grpSpPr>
            <p:pic>
              <p:nvPicPr>
                <p:cNvPr id="49"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1706" y="5528498"/>
                  <a:ext cx="469900" cy="469900"/>
                </a:xfrm>
                <a:prstGeom prst="rect">
                  <a:avLst/>
                </a:prstGeom>
              </p:spPr>
            </p:pic>
            <p:sp>
              <p:nvSpPr>
                <p:cNvPr id="50" name="Rectangle 49"/>
                <p:cNvSpPr/>
                <p:nvPr/>
              </p:nvSpPr>
              <p:spPr>
                <a:xfrm>
                  <a:off x="5080486" y="5477278"/>
                  <a:ext cx="572340" cy="57234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cxnSp>
          <p:nvCxnSpPr>
            <p:cNvPr id="12" name="Straight Arrow Connector 11"/>
            <p:cNvCxnSpPr>
              <a:stCxn id="39" idx="3"/>
            </p:cNvCxnSpPr>
            <p:nvPr/>
          </p:nvCxnSpPr>
          <p:spPr>
            <a:xfrm flipV="1">
              <a:off x="5733741" y="2986030"/>
              <a:ext cx="866097" cy="14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044665" y="4388096"/>
              <a:ext cx="2100468" cy="631735"/>
              <a:chOff x="8044665" y="4655388"/>
              <a:chExt cx="2100468" cy="631735"/>
            </a:xfrm>
          </p:grpSpPr>
          <p:sp>
            <p:nvSpPr>
              <p:cNvPr id="22" name="TextBox 21"/>
              <p:cNvSpPr txBox="1"/>
              <p:nvPr/>
            </p:nvSpPr>
            <p:spPr>
              <a:xfrm>
                <a:off x="8413449" y="4702348"/>
                <a:ext cx="1346844"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Synchronous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replication</a:t>
                </a:r>
              </a:p>
            </p:txBody>
          </p:sp>
          <p:cxnSp>
            <p:nvCxnSpPr>
              <p:cNvPr id="51" name="Straight Arrow Connector 50"/>
              <p:cNvCxnSpPr>
                <a:cxnSpLocks/>
              </p:cNvCxnSpPr>
              <p:nvPr/>
            </p:nvCxnSpPr>
            <p:spPr>
              <a:xfrm>
                <a:off x="8044665" y="4655388"/>
                <a:ext cx="21004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25B2706C-95D8-A94F-9EC8-6497FA7FB136}"/>
                </a:ext>
              </a:extLst>
            </p:cNvPr>
            <p:cNvSpPr/>
            <p:nvPr/>
          </p:nvSpPr>
          <p:spPr>
            <a:xfrm>
              <a:off x="6642591" y="2425823"/>
              <a:ext cx="4673110" cy="1036646"/>
            </a:xfrm>
            <a:prstGeom prst="rect">
              <a:avLst/>
            </a:prstGeom>
            <a:solidFill>
              <a:schemeClr val="bg1"/>
            </a:solid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lnSpc>
                  <a:spcPct val="150000"/>
                </a:lnSpc>
              </a:pPr>
              <a:endParaRPr lang="en-US" sz="1600" dirty="0">
                <a:solidFill>
                  <a:srgbClr val="D86613"/>
                </a:solidFill>
              </a:endParaRPr>
            </a:p>
            <a:p>
              <a:pPr algn="ctr"/>
              <a:r>
                <a:rPr lang="en-US" sz="1600" dirty="0">
                  <a:solidFill>
                    <a:schemeClr val="tx1"/>
                  </a:solidFill>
                </a:rPr>
                <a:t>Auto Scaling group</a:t>
              </a:r>
            </a:p>
          </p:txBody>
        </p:sp>
        <p:sp>
          <p:nvSpPr>
            <p:cNvPr id="29" name="TextBox 28"/>
            <p:cNvSpPr txBox="1"/>
            <p:nvPr/>
          </p:nvSpPr>
          <p:spPr>
            <a:xfrm>
              <a:off x="8031555" y="3123915"/>
              <a:ext cx="2076209" cy="338554"/>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instances</a:t>
              </a:r>
            </a:p>
          </p:txBody>
        </p:sp>
        <p:pic>
          <p:nvPicPr>
            <p:cNvPr id="36" name="Graphic 3">
              <a:extLst>
                <a:ext uri="{FF2B5EF4-FFF2-40B4-BE49-F238E27FC236}">
                  <a16:creationId xmlns:a16="http://schemas.microsoft.com/office/drawing/2014/main" id="{D7A7873E-A1CC-804E-816C-DC0FF152D82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49089" y="2425823"/>
              <a:ext cx="411480" cy="411480"/>
            </a:xfrm>
            <a:prstGeom prst="rect">
              <a:avLst/>
            </a:prstGeom>
          </p:spPr>
        </p:pic>
        <p:pic>
          <p:nvPicPr>
            <p:cNvPr id="41" name="Graphic 137">
              <a:extLst>
                <a:ext uri="{FF2B5EF4-FFF2-40B4-BE49-F238E27FC236}">
                  <a16:creationId xmlns:a16="http://schemas.microsoft.com/office/drawing/2014/main" id="{5B22B109-5C82-FA40-91FB-DE791C44FEB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78485" y="2537214"/>
              <a:ext cx="713232" cy="713232"/>
            </a:xfrm>
            <a:prstGeom prst="rect">
              <a:avLst/>
            </a:prstGeom>
          </p:spPr>
        </p:pic>
        <p:pic>
          <p:nvPicPr>
            <p:cNvPr id="42" name="Graphic 137">
              <a:extLst>
                <a:ext uri="{FF2B5EF4-FFF2-40B4-BE49-F238E27FC236}">
                  <a16:creationId xmlns:a16="http://schemas.microsoft.com/office/drawing/2014/main" id="{5B22B109-5C82-FA40-91FB-DE791C44FEB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98081" y="2537214"/>
              <a:ext cx="713232" cy="713232"/>
            </a:xfrm>
            <a:prstGeom prst="rect">
              <a:avLst/>
            </a:prstGeom>
          </p:spPr>
        </p:pic>
        <p:cxnSp>
          <p:nvCxnSpPr>
            <p:cNvPr id="52" name="Straight Arrow Connector 51"/>
            <p:cNvCxnSpPr>
              <a:cxnSpLocks/>
              <a:endCxn id="4" idx="0"/>
            </p:cNvCxnSpPr>
            <p:nvPr/>
          </p:nvCxnSpPr>
          <p:spPr>
            <a:xfrm flipH="1">
              <a:off x="7629756" y="4811728"/>
              <a:ext cx="5345" cy="4613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endCxn id="50" idx="0"/>
            </p:cNvCxnSpPr>
            <p:nvPr/>
          </p:nvCxnSpPr>
          <p:spPr>
            <a:xfrm flipH="1">
              <a:off x="10549352" y="4811728"/>
              <a:ext cx="5345" cy="4613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cxnSpLocks/>
              <a:stCxn id="29" idx="2"/>
            </p:cNvCxnSpPr>
            <p:nvPr/>
          </p:nvCxnSpPr>
          <p:spPr>
            <a:xfrm rot="5400000">
              <a:off x="8201508" y="3276227"/>
              <a:ext cx="681911" cy="105439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3" name="Graphic 52">
              <a:extLst>
                <a:ext uri="{FF2B5EF4-FFF2-40B4-BE49-F238E27FC236}">
                  <a16:creationId xmlns:a16="http://schemas.microsoft.com/office/drawing/2014/main" id="{6450E873-8C4B-9E42-8C43-7F2E0155543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97747" y="4040327"/>
              <a:ext cx="741571" cy="741571"/>
            </a:xfrm>
            <a:prstGeom prst="rect">
              <a:avLst/>
            </a:prstGeom>
          </p:spPr>
        </p:pic>
        <p:pic>
          <p:nvPicPr>
            <p:cNvPr id="55" name="Graphic 54">
              <a:extLst>
                <a:ext uri="{FF2B5EF4-FFF2-40B4-BE49-F238E27FC236}">
                  <a16:creationId xmlns:a16="http://schemas.microsoft.com/office/drawing/2014/main" id="{FF3667A4-1E88-D54B-8F49-7C66ED87AE6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59824" y="4015173"/>
              <a:ext cx="783855" cy="783855"/>
            </a:xfrm>
            <a:prstGeom prst="rect">
              <a:avLst/>
            </a:prstGeom>
          </p:spPr>
        </p:pic>
      </p:grpSp>
      <p:sp>
        <p:nvSpPr>
          <p:cNvPr id="20" name="Footer Placeholder 3"/>
          <p:cNvSpPr>
            <a:spLocks noGrp="1"/>
          </p:cNvSpPr>
          <p:nvPr>
            <p:ph type="ftr" sz="quarter" idx="13"/>
          </p:nvPr>
        </p:nvSpPr>
        <p:spPr>
          <a:xfrm>
            <a:off x="419100" y="6356350"/>
            <a:ext cx="6871048" cy="365125"/>
          </a:xfrm>
        </p:spPr>
        <p:txBody>
          <a:bodyPr vert="horz" lIns="91440" tIns="45720" rIns="91440" bIns="45720" rtlCol="0" anchor="ctr"/>
          <a:lstStyle/>
          <a:p>
            <a:pPr marL="0" indent="0">
              <a:buNone/>
            </a:pPr>
            <a:r>
              <a:rPr lang="en-US" sz="900" dirty="0">
                <a:solidFill>
                  <a:schemeClr val="tx1">
                    <a:tint val="75000"/>
                  </a:schemeClr>
                </a:solidFill>
              </a:rPr>
              <a:t>© 2020, Amazon Web Services, Inc. or its Affiliates. All rights reserved.</a:t>
            </a:r>
          </a:p>
        </p:txBody>
      </p:sp>
      <p:sp>
        <p:nvSpPr>
          <p:cNvPr id="16" name="Slide Number Placeholder 15"/>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4051344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replicas for performance</a:t>
            </a:r>
          </a:p>
        </p:txBody>
      </p:sp>
      <p:sp>
        <p:nvSpPr>
          <p:cNvPr id="3" name="Content Placeholder 2"/>
          <p:cNvSpPr>
            <a:spLocks noGrp="1"/>
          </p:cNvSpPr>
          <p:nvPr>
            <p:ph idx="1"/>
          </p:nvPr>
        </p:nvSpPr>
        <p:spPr>
          <a:xfrm>
            <a:off x="419100" y="1528175"/>
            <a:ext cx="6162770" cy="4648788"/>
          </a:xfrm>
          <a:ln>
            <a:noFill/>
          </a:ln>
        </p:spPr>
        <p:txBody>
          <a:bodyPr/>
          <a:lstStyle/>
          <a:p>
            <a:pPr marL="0" indent="0">
              <a:buNone/>
            </a:pPr>
            <a:r>
              <a:rPr lang="en-US" sz="2400" dirty="0"/>
              <a:t>Benefits</a:t>
            </a:r>
          </a:p>
          <a:p>
            <a:pPr lvl="1"/>
            <a:r>
              <a:rPr lang="en-US" sz="2000" dirty="0"/>
              <a:t>Enhanced performance</a:t>
            </a:r>
          </a:p>
          <a:p>
            <a:pPr lvl="1"/>
            <a:r>
              <a:rPr lang="en-US" sz="2000" dirty="0"/>
              <a:t>Increased availability</a:t>
            </a:r>
          </a:p>
          <a:p>
            <a:pPr lvl="1"/>
            <a:r>
              <a:rPr lang="en-US" sz="2000" dirty="0"/>
              <a:t>Designed for security</a:t>
            </a:r>
          </a:p>
          <a:p>
            <a:pPr marL="0" indent="0">
              <a:buNone/>
            </a:pPr>
            <a:r>
              <a:rPr lang="en-US" sz="2400" dirty="0"/>
              <a:t>Supported by</a:t>
            </a:r>
          </a:p>
          <a:p>
            <a:pPr lvl="1"/>
            <a:r>
              <a:rPr lang="en-US" sz="2000" dirty="0"/>
              <a:t>MySQL</a:t>
            </a:r>
          </a:p>
          <a:p>
            <a:pPr lvl="1"/>
            <a:r>
              <a:rPr lang="en-US" sz="2000" dirty="0"/>
              <a:t>MariaDB</a:t>
            </a:r>
          </a:p>
          <a:p>
            <a:pPr lvl="1"/>
            <a:r>
              <a:rPr lang="en-US" sz="2000" dirty="0"/>
              <a:t>PostgreSQL</a:t>
            </a:r>
          </a:p>
          <a:p>
            <a:pPr lvl="1"/>
            <a:r>
              <a:rPr lang="en-US" sz="2000" dirty="0"/>
              <a:t>Oracle</a:t>
            </a:r>
          </a:p>
          <a:p>
            <a:pPr marL="0" indent="0">
              <a:buNone/>
            </a:pPr>
            <a:r>
              <a:rPr lang="en-US" sz="2400" dirty="0"/>
              <a:t>Limits</a:t>
            </a:r>
          </a:p>
          <a:p>
            <a:pPr lvl="1"/>
            <a:r>
              <a:rPr lang="en-US" sz="2000" dirty="0"/>
              <a:t>Five read replicas per primary</a:t>
            </a:r>
          </a:p>
          <a:p>
            <a:pPr lvl="1"/>
            <a:r>
              <a:rPr lang="en-US" sz="2000" dirty="0"/>
              <a:t>For strict read-after-write consistency, read from the primary</a:t>
            </a:r>
          </a:p>
        </p:txBody>
      </p:sp>
      <p:grpSp>
        <p:nvGrpSpPr>
          <p:cNvPr id="4" name="Group 3" descr="An application running on EC2 instances reads and writes to an RDS instance that is asynchronously replicated to an RDS read replica. The app also reads from the read replica.">
            <a:extLst>
              <a:ext uri="{FF2B5EF4-FFF2-40B4-BE49-F238E27FC236}">
                <a16:creationId xmlns:a16="http://schemas.microsoft.com/office/drawing/2014/main" id="{8A145A53-4617-1C4F-8966-4CA192696AD4}"/>
              </a:ext>
            </a:extLst>
          </p:cNvPr>
          <p:cNvGrpSpPr/>
          <p:nvPr/>
        </p:nvGrpSpPr>
        <p:grpSpPr>
          <a:xfrm>
            <a:off x="6942687" y="1233684"/>
            <a:ext cx="4153683" cy="5448334"/>
            <a:chOff x="6942687" y="1233684"/>
            <a:chExt cx="4153683" cy="5448334"/>
          </a:xfrm>
        </p:grpSpPr>
        <p:grpSp>
          <p:nvGrpSpPr>
            <p:cNvPr id="31" name="Group 30"/>
            <p:cNvGrpSpPr/>
            <p:nvPr/>
          </p:nvGrpSpPr>
          <p:grpSpPr>
            <a:xfrm>
              <a:off x="7550591" y="2372379"/>
              <a:ext cx="3332797" cy="1584915"/>
              <a:chOff x="6935668" y="2372379"/>
              <a:chExt cx="3332797" cy="1584915"/>
            </a:xfrm>
          </p:grpSpPr>
          <p:sp>
            <p:nvSpPr>
              <p:cNvPr id="28" name="Rectangle 27">
                <a:extLst>
                  <a:ext uri="{FF2B5EF4-FFF2-40B4-BE49-F238E27FC236}">
                    <a16:creationId xmlns:a16="http://schemas.microsoft.com/office/drawing/2014/main" id="{E25F190B-F12E-614B-827A-566AC09E9D97}"/>
                  </a:ext>
                </a:extLst>
              </p:cNvPr>
              <p:cNvSpPr/>
              <p:nvPr/>
            </p:nvSpPr>
            <p:spPr>
              <a:xfrm>
                <a:off x="6935668" y="2374737"/>
                <a:ext cx="3332797" cy="158255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234950" algn="l"/>
                <a:r>
                  <a:rPr lang="en-US" sz="1600" dirty="0">
                    <a:solidFill>
                      <a:srgbClr val="248814"/>
                    </a:solidFill>
                  </a:rPr>
                  <a:t>Public subnet</a:t>
                </a:r>
              </a:p>
            </p:txBody>
          </p:sp>
          <p:pic>
            <p:nvPicPr>
              <p:cNvPr id="29" name="Graphic 10">
                <a:extLst>
                  <a:ext uri="{FF2B5EF4-FFF2-40B4-BE49-F238E27FC236}">
                    <a16:creationId xmlns:a16="http://schemas.microsoft.com/office/drawing/2014/main" id="{89B99B74-19F0-0B4B-85E3-A09DF2519E4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5668" y="2372379"/>
                <a:ext cx="457809" cy="457200"/>
              </a:xfrm>
              <a:prstGeom prst="rect">
                <a:avLst/>
              </a:prstGeom>
            </p:spPr>
          </p:pic>
        </p:grpSp>
        <p:sp>
          <p:nvSpPr>
            <p:cNvPr id="27" name="Rectangle 26">
              <a:extLst>
                <a:ext uri="{FF2B5EF4-FFF2-40B4-BE49-F238E27FC236}">
                  <a16:creationId xmlns:a16="http://schemas.microsoft.com/office/drawing/2014/main" id="{A85485B4-AA18-C048-B92A-A9A0F4372B98}"/>
                </a:ext>
              </a:extLst>
            </p:cNvPr>
            <p:cNvSpPr/>
            <p:nvPr/>
          </p:nvSpPr>
          <p:spPr>
            <a:xfrm>
              <a:off x="7550591" y="4106719"/>
              <a:ext cx="3332796" cy="238057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234950" algn="l"/>
              <a:r>
                <a:rPr lang="en-US" sz="1600" dirty="0">
                  <a:solidFill>
                    <a:srgbClr val="147EBA"/>
                  </a:solidFill>
                </a:rPr>
                <a:t>Private subnet</a:t>
              </a:r>
            </a:p>
          </p:txBody>
        </p:sp>
        <p:pic>
          <p:nvPicPr>
            <p:cNvPr id="30" name="Graphic 13">
              <a:extLst>
                <a:ext uri="{FF2B5EF4-FFF2-40B4-BE49-F238E27FC236}">
                  <a16:creationId xmlns:a16="http://schemas.microsoft.com/office/drawing/2014/main" id="{3BD31095-C7B2-C24A-9990-6F9E14956A7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0591" y="4104361"/>
              <a:ext cx="457200" cy="457200"/>
            </a:xfrm>
            <a:prstGeom prst="rect">
              <a:avLst/>
            </a:prstGeom>
          </p:spPr>
        </p:pic>
        <p:sp>
          <p:nvSpPr>
            <p:cNvPr id="7" name="TextBox 6"/>
            <p:cNvSpPr txBox="1"/>
            <p:nvPr/>
          </p:nvSpPr>
          <p:spPr>
            <a:xfrm>
              <a:off x="7578164" y="6115615"/>
              <a:ext cx="3359037"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Asynchronous replication</a:t>
              </a:r>
            </a:p>
          </p:txBody>
        </p:sp>
        <p:sp>
          <p:nvSpPr>
            <p:cNvPr id="13" name="TextBox 12"/>
            <p:cNvSpPr txBox="1"/>
            <p:nvPr/>
          </p:nvSpPr>
          <p:spPr>
            <a:xfrm>
              <a:off x="9648127" y="4072186"/>
              <a:ext cx="744113" cy="584775"/>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Read/</a:t>
              </a:r>
              <a:br>
                <a:rPr lang="en-US" sz="1600" dirty="0">
                  <a:latin typeface="Amazon Ember" panose="02000000000000000000" pitchFamily="2" charset="0"/>
                  <a:ea typeface="Amazon Ember" panose="02000000000000000000" pitchFamily="2" charset="0"/>
                  <a:cs typeface="Amazon Ember Light" panose="020B0403020204020204" pitchFamily="34" charset="0"/>
                </a:rPr>
              </a:br>
              <a:r>
                <a:rPr lang="en-US" sz="1600" dirty="0">
                  <a:latin typeface="Amazon Ember" panose="02000000000000000000" pitchFamily="2" charset="0"/>
                  <a:ea typeface="Amazon Ember" panose="02000000000000000000" pitchFamily="2" charset="0"/>
                  <a:cs typeface="Amazon Ember Light" panose="020B0403020204020204" pitchFamily="34" charset="0"/>
                </a:rPr>
                <a:t>write</a:t>
              </a:r>
            </a:p>
          </p:txBody>
        </p:sp>
        <p:sp>
          <p:nvSpPr>
            <p:cNvPr id="14" name="TextBox 13"/>
            <p:cNvSpPr txBox="1"/>
            <p:nvPr/>
          </p:nvSpPr>
          <p:spPr>
            <a:xfrm>
              <a:off x="10190490" y="5442008"/>
              <a:ext cx="647934" cy="338554"/>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Read</a:t>
              </a:r>
            </a:p>
          </p:txBody>
        </p:sp>
        <p:sp>
          <p:nvSpPr>
            <p:cNvPr id="17" name="Rectangle 16">
              <a:extLst>
                <a:ext uri="{FF2B5EF4-FFF2-40B4-BE49-F238E27FC236}">
                  <a16:creationId xmlns:a16="http://schemas.microsoft.com/office/drawing/2014/main" id="{1D4F0FC7-668E-E64B-A231-B1E7896F3CB6}"/>
                </a:ext>
              </a:extLst>
            </p:cNvPr>
            <p:cNvSpPr/>
            <p:nvPr/>
          </p:nvSpPr>
          <p:spPr>
            <a:xfrm>
              <a:off x="6942687" y="1233684"/>
              <a:ext cx="4153683" cy="5448334"/>
            </a:xfrm>
            <a:prstGeom prst="rect">
              <a:avLst/>
            </a:prstGeom>
            <a:noFill/>
            <a:ln w="12700">
              <a:solidFill>
                <a:srgbClr val="147E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111125" algn="l"/>
              <a:r>
                <a:rPr lang="en-US" sz="1600" dirty="0">
                  <a:solidFill>
                    <a:srgbClr val="147EBA"/>
                  </a:solidFill>
                </a:rPr>
                <a:t>Region</a:t>
              </a:r>
            </a:p>
          </p:txBody>
        </p:sp>
        <p:pic>
          <p:nvPicPr>
            <p:cNvPr id="18" name="Graphic 48">
              <a:extLst>
                <a:ext uri="{FF2B5EF4-FFF2-40B4-BE49-F238E27FC236}">
                  <a16:creationId xmlns:a16="http://schemas.microsoft.com/office/drawing/2014/main" id="{C479E131-CAE3-B74A-B95D-A24EEB0BA49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42687" y="1233684"/>
              <a:ext cx="457200" cy="457200"/>
            </a:xfrm>
            <a:prstGeom prst="rect">
              <a:avLst/>
            </a:prstGeom>
          </p:spPr>
        </p:pic>
        <p:sp>
          <p:nvSpPr>
            <p:cNvPr id="19" name="Rectangle 18">
              <a:extLst>
                <a:ext uri="{FF2B5EF4-FFF2-40B4-BE49-F238E27FC236}">
                  <a16:creationId xmlns:a16="http://schemas.microsoft.com/office/drawing/2014/main" id="{305B98DC-5AF5-3342-A4B1-F62852BC80FE}"/>
                </a:ext>
              </a:extLst>
            </p:cNvPr>
            <p:cNvSpPr/>
            <p:nvPr/>
          </p:nvSpPr>
          <p:spPr>
            <a:xfrm>
              <a:off x="7399887" y="1738930"/>
              <a:ext cx="3597630" cy="4855479"/>
            </a:xfrm>
            <a:prstGeom prst="rect">
              <a:avLst/>
            </a:prstGeom>
            <a:noFill/>
            <a:ln w="12700">
              <a:solidFill>
                <a:srgbClr val="147E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147EBA"/>
                  </a:solidFill>
                </a:rPr>
                <a:t>Availability Zone 1</a:t>
              </a:r>
            </a:p>
          </p:txBody>
        </p:sp>
        <p:grpSp>
          <p:nvGrpSpPr>
            <p:cNvPr id="34" name="Group 33"/>
            <p:cNvGrpSpPr/>
            <p:nvPr/>
          </p:nvGrpSpPr>
          <p:grpSpPr>
            <a:xfrm>
              <a:off x="8620512" y="2782603"/>
              <a:ext cx="1192955" cy="1197817"/>
              <a:chOff x="8330928" y="2792615"/>
              <a:chExt cx="1192955" cy="1197817"/>
            </a:xfrm>
          </p:grpSpPr>
          <p:sp>
            <p:nvSpPr>
              <p:cNvPr id="15" name="TextBox 14"/>
              <p:cNvSpPr txBox="1"/>
              <p:nvPr/>
            </p:nvSpPr>
            <p:spPr>
              <a:xfrm>
                <a:off x="8330928" y="3651878"/>
                <a:ext cx="119295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grpSp>
            <p:nvGrpSpPr>
              <p:cNvPr id="33" name="Group 32"/>
              <p:cNvGrpSpPr/>
              <p:nvPr/>
            </p:nvGrpSpPr>
            <p:grpSpPr>
              <a:xfrm>
                <a:off x="8551330" y="2792615"/>
                <a:ext cx="752150" cy="752150"/>
                <a:chOff x="8172085" y="2792615"/>
                <a:chExt cx="752150" cy="752150"/>
              </a:xfrm>
            </p:grpSpPr>
            <p:sp>
              <p:nvSpPr>
                <p:cNvPr id="32" name="Rectangle 31"/>
                <p:cNvSpPr/>
                <p:nvPr/>
              </p:nvSpPr>
              <p:spPr>
                <a:xfrm>
                  <a:off x="8172085" y="2792615"/>
                  <a:ext cx="752150" cy="75215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137">
                  <a:extLst>
                    <a:ext uri="{FF2B5EF4-FFF2-40B4-BE49-F238E27FC236}">
                      <a16:creationId xmlns:a16="http://schemas.microsoft.com/office/drawing/2014/main" id="{5B22B109-5C82-FA40-91FB-DE791C44FEB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1544" y="2812074"/>
                  <a:ext cx="713232" cy="713232"/>
                </a:xfrm>
                <a:prstGeom prst="rect">
                  <a:avLst/>
                </a:prstGeom>
              </p:spPr>
            </p:pic>
          </p:grpSp>
        </p:grpSp>
        <p:grpSp>
          <p:nvGrpSpPr>
            <p:cNvPr id="54" name="Group 53"/>
            <p:cNvGrpSpPr/>
            <p:nvPr/>
          </p:nvGrpSpPr>
          <p:grpSpPr>
            <a:xfrm>
              <a:off x="8648188" y="3431956"/>
              <a:ext cx="1737360" cy="1554480"/>
              <a:chOff x="7993277" y="3431956"/>
              <a:chExt cx="1737360" cy="1554480"/>
            </a:xfrm>
          </p:grpSpPr>
          <p:cxnSp>
            <p:nvCxnSpPr>
              <p:cNvPr id="36" name="Elbow Connector 35"/>
              <p:cNvCxnSpPr/>
              <p:nvPr/>
            </p:nvCxnSpPr>
            <p:spPr>
              <a:xfrm rot="5400000">
                <a:off x="8084717" y="3340516"/>
                <a:ext cx="1554480" cy="1737360"/>
              </a:xfrm>
              <a:prstGeom prst="bentConnector3">
                <a:avLst>
                  <a:gd name="adj1" fmla="val 7524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9007372" y="3431956"/>
                <a:ext cx="72326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9642824" y="2967384"/>
              <a:ext cx="993875" cy="2415718"/>
              <a:chOff x="8987913" y="2967384"/>
              <a:chExt cx="993875" cy="2415718"/>
            </a:xfrm>
          </p:grpSpPr>
          <p:cxnSp>
            <p:nvCxnSpPr>
              <p:cNvPr id="40" name="Elbow Connector 39"/>
              <p:cNvCxnSpPr>
                <a:cxnSpLocks/>
                <a:endCxn id="41" idx="3"/>
              </p:cNvCxnSpPr>
              <p:nvPr/>
            </p:nvCxnSpPr>
            <p:spPr>
              <a:xfrm rot="5400000">
                <a:off x="8584254" y="3985567"/>
                <a:ext cx="2415718" cy="379351"/>
              </a:xfrm>
              <a:prstGeom prst="bentConnector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987913" y="2967384"/>
                <a:ext cx="993873"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8633680" y="5783845"/>
              <a:ext cx="1166618" cy="253169"/>
              <a:chOff x="7962814" y="5733045"/>
              <a:chExt cx="1166618" cy="253169"/>
            </a:xfrm>
          </p:grpSpPr>
          <p:cxnSp>
            <p:nvCxnSpPr>
              <p:cNvPr id="57" name="Elbow Connector 56"/>
              <p:cNvCxnSpPr/>
              <p:nvPr/>
            </p:nvCxnSpPr>
            <p:spPr>
              <a:xfrm rot="16200000" flipH="1">
                <a:off x="8422167" y="5273692"/>
                <a:ext cx="247912" cy="1166617"/>
              </a:xfrm>
              <a:prstGeom prst="bentConnector2">
                <a:avLst/>
              </a:prstGeom>
              <a:ln w="38100">
                <a:solidFill>
                  <a:schemeClr val="accent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129432" y="5733045"/>
                <a:ext cx="0" cy="253169"/>
              </a:xfrm>
              <a:prstGeom prst="straightConnector1">
                <a:avLst/>
              </a:prstGeom>
              <a:ln w="381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39" name="Graphic 38">
              <a:extLst>
                <a:ext uri="{FF2B5EF4-FFF2-40B4-BE49-F238E27FC236}">
                  <a16:creationId xmlns:a16="http://schemas.microsoft.com/office/drawing/2014/main" id="{4E5A3755-F929-954E-BDA0-ADCE776DA95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3344" y="4975266"/>
              <a:ext cx="808471" cy="808471"/>
            </a:xfrm>
            <a:prstGeom prst="rect">
              <a:avLst/>
            </a:prstGeom>
          </p:spPr>
        </p:pic>
        <p:pic>
          <p:nvPicPr>
            <p:cNvPr id="41" name="Graphic 40">
              <a:extLst>
                <a:ext uri="{FF2B5EF4-FFF2-40B4-BE49-F238E27FC236}">
                  <a16:creationId xmlns:a16="http://schemas.microsoft.com/office/drawing/2014/main" id="{7EED877A-DC6C-E246-9453-8AC61649B46D}"/>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94070" y="4951462"/>
              <a:ext cx="863278" cy="863278"/>
            </a:xfrm>
            <a:prstGeom prst="rect">
              <a:avLst/>
            </a:prstGeom>
          </p:spPr>
        </p:pic>
        <p:sp>
          <p:nvSpPr>
            <p:cNvPr id="6" name="TextBox 5">
              <a:extLst>
                <a:ext uri="{FF2B5EF4-FFF2-40B4-BE49-F238E27FC236}">
                  <a16:creationId xmlns:a16="http://schemas.microsoft.com/office/drawing/2014/main" id="{817A797A-0E26-F34C-A96A-AE59A1C7503D}"/>
                </a:ext>
              </a:extLst>
            </p:cNvPr>
            <p:cNvSpPr txBox="1"/>
            <p:nvPr/>
          </p:nvSpPr>
          <p:spPr>
            <a:xfrm>
              <a:off x="9467386" y="5050785"/>
              <a:ext cx="712305" cy="692497"/>
            </a:xfrm>
            <a:prstGeom prst="rect">
              <a:avLst/>
            </a:prstGeom>
            <a:solidFill>
              <a:srgbClr val="E6F6F9"/>
            </a:solidFill>
          </p:spPr>
          <p:txBody>
            <a:bodyPr wrap="square" rtlCol="0">
              <a:spAutoFit/>
            </a:bodyPr>
            <a:lstStyle/>
            <a:p>
              <a:r>
                <a:rPr lang="en-US" sz="1300" b="1" dirty="0">
                  <a:solidFill>
                    <a:srgbClr val="4332B0"/>
                  </a:solidFill>
                  <a:latin typeface="Amazon Ember Light" panose="020B0403020204020204" pitchFamily="34" charset="0"/>
                  <a:ea typeface="Amazon Ember Light" panose="020B0403020204020204" pitchFamily="34" charset="0"/>
                  <a:cs typeface="Amazon Ember Light" panose="020B0403020204020204" pitchFamily="34" charset="0"/>
                </a:rPr>
                <a:t>RDS</a:t>
              </a:r>
              <a:br>
                <a:rPr lang="en-US" sz="1300" b="1" dirty="0">
                  <a:solidFill>
                    <a:srgbClr val="4332B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300" b="1" dirty="0">
                  <a:solidFill>
                    <a:srgbClr val="4332B0"/>
                  </a:solidFill>
                  <a:latin typeface="Amazon Ember Light" panose="020B0403020204020204" pitchFamily="34" charset="0"/>
                  <a:ea typeface="Amazon Ember Light" panose="020B0403020204020204" pitchFamily="34" charset="0"/>
                  <a:cs typeface="Amazon Ember Light" panose="020B0403020204020204" pitchFamily="34" charset="0"/>
                </a:rPr>
                <a:t>Read replica</a:t>
              </a:r>
            </a:p>
          </p:txBody>
        </p:sp>
        <p:pic>
          <p:nvPicPr>
            <p:cNvPr id="9" name="Picture 8">
              <a:extLst>
                <a:ext uri="{FF2B5EF4-FFF2-40B4-BE49-F238E27FC236}">
                  <a16:creationId xmlns:a16="http://schemas.microsoft.com/office/drawing/2014/main" id="{D98E4D8E-64AC-E440-B73D-2CDAE8724E88}"/>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9952186" y="5059516"/>
              <a:ext cx="281143" cy="393601"/>
            </a:xfrm>
            <a:prstGeom prst="rect">
              <a:avLst/>
            </a:prstGeom>
          </p:spPr>
        </p:pic>
      </p:grpSp>
      <p:sp>
        <p:nvSpPr>
          <p:cNvPr id="16" name="Footer Placeholder 3"/>
          <p:cNvSpPr>
            <a:spLocks noGrp="1"/>
          </p:cNvSpPr>
          <p:nvPr>
            <p:ph type="ftr" sz="quarter" idx="13"/>
          </p:nvPr>
        </p:nvSpPr>
        <p:spPr>
          <a:xfrm>
            <a:off x="419100" y="6356350"/>
            <a:ext cx="6871048" cy="365125"/>
          </a:xfrm>
        </p:spPr>
        <p:txBody>
          <a:bodyPr vert="horz" lIns="91440" tIns="45720" rIns="91440" bIns="45720" rtlCol="0" anchor="ctr"/>
          <a:lstStyle/>
          <a:p>
            <a:pPr marL="0" indent="0">
              <a:buNone/>
            </a:pPr>
            <a:r>
              <a:rPr lang="en-US" sz="900" dirty="0">
                <a:solidFill>
                  <a:schemeClr val="tx1">
                    <a:tint val="75000"/>
                  </a:schemeClr>
                </a:solidFill>
              </a:rPr>
              <a:t>© 2020, Amazon Web Services, Inc. or its Affiliates. All rights reserved.</a:t>
            </a:r>
          </a:p>
        </p:txBody>
      </p:sp>
      <p:sp>
        <p:nvSpPr>
          <p:cNvPr id="5" name="Slide Number Placeholder 4"/>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1593989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endParaRPr lang="en-US" dirty="0">
              <a:latin typeface="+mn-lt"/>
            </a:endParaRPr>
          </a:p>
          <a:p>
            <a:r>
              <a:rPr lang="en-US" sz="2400" dirty="0">
                <a:latin typeface="+mn-lt"/>
              </a:rPr>
              <a:t>Compare database types</a:t>
            </a:r>
          </a:p>
          <a:p>
            <a:r>
              <a:rPr lang="en-US" sz="2400" dirty="0">
                <a:latin typeface="+mn-lt"/>
              </a:rPr>
              <a:t>Differentiate between managed versus unmanaged services</a:t>
            </a:r>
          </a:p>
          <a:p>
            <a:r>
              <a:rPr lang="en-US" sz="2400" dirty="0">
                <a:latin typeface="+mn-lt"/>
              </a:rPr>
              <a:t>Explain when to use Amazon Relational Database Service (Amazon RDS)</a:t>
            </a:r>
          </a:p>
          <a:p>
            <a:r>
              <a:rPr lang="en-US" sz="2400" dirty="0">
                <a:latin typeface="+mn-lt"/>
              </a:rPr>
              <a:t>Explain when to use Amazon DynamoDB</a:t>
            </a:r>
          </a:p>
          <a:p>
            <a:r>
              <a:rPr lang="en-US" sz="2400" dirty="0">
                <a:latin typeface="+mn-lt"/>
              </a:rPr>
              <a:t>Describe available database security controls</a:t>
            </a:r>
          </a:p>
          <a:p>
            <a:r>
              <a:rPr lang="en-US" sz="2400" dirty="0"/>
              <a:t>Describe how to migrate data into Amazon Web Services (AWS) databases</a:t>
            </a:r>
            <a:endParaRPr lang="en-US" sz="2400" dirty="0">
              <a:latin typeface="+mn-lt"/>
            </a:endParaRPr>
          </a:p>
          <a:p>
            <a:r>
              <a:rPr lang="en-US" sz="2400" dirty="0">
                <a:latin typeface="+mn-lt"/>
              </a:rPr>
              <a:t>Deploy a database server</a:t>
            </a:r>
            <a:endParaRPr lang="en-US" dirty="0">
              <a:latin typeface="+mn-lt"/>
            </a:endParaRP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RDS backup solution</a:t>
            </a:r>
          </a:p>
        </p:txBody>
      </p:sp>
      <p:grpSp>
        <p:nvGrpSpPr>
          <p:cNvPr id="6" name="Group 5" descr="An application runs on instances that communicate with an RDS instance labeled as 'primary', The primary RDS instance is synchronously replicated to a secondary RDS instance. Both RDS instances write transaction logs and have snapshots of them taht are stored in an S3 bucket controlled by RDS. The snapshots are also copied to a second bucket in another region.">
            <a:extLst>
              <a:ext uri="{FF2B5EF4-FFF2-40B4-BE49-F238E27FC236}">
                <a16:creationId xmlns:a16="http://schemas.microsoft.com/office/drawing/2014/main" id="{69F1CC7A-B897-C940-82B8-49E05F4FB8F4}"/>
              </a:ext>
            </a:extLst>
          </p:cNvPr>
          <p:cNvGrpSpPr/>
          <p:nvPr/>
        </p:nvGrpSpPr>
        <p:grpSpPr>
          <a:xfrm>
            <a:off x="774999" y="1272340"/>
            <a:ext cx="10633923" cy="5101603"/>
            <a:chOff x="774999" y="1272340"/>
            <a:chExt cx="10633923" cy="5101603"/>
          </a:xfrm>
        </p:grpSpPr>
        <p:sp>
          <p:nvSpPr>
            <p:cNvPr id="102" name="Rectangle 101">
              <a:extLst>
                <a:ext uri="{FF2B5EF4-FFF2-40B4-BE49-F238E27FC236}">
                  <a16:creationId xmlns:a16="http://schemas.microsoft.com/office/drawing/2014/main" id="{305B98DC-5AF5-3342-A4B1-F62852BC80FE}"/>
                </a:ext>
              </a:extLst>
            </p:cNvPr>
            <p:cNvSpPr/>
            <p:nvPr/>
          </p:nvSpPr>
          <p:spPr>
            <a:xfrm>
              <a:off x="4047385" y="1751368"/>
              <a:ext cx="2962656" cy="4541437"/>
            </a:xfrm>
            <a:prstGeom prst="rect">
              <a:avLst/>
            </a:prstGeom>
            <a:noFill/>
            <a:ln w="12700">
              <a:solidFill>
                <a:srgbClr val="147E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147EBA"/>
                  </a:solidFill>
                </a:rPr>
                <a:t>Availability Zone 2</a:t>
              </a:r>
            </a:p>
          </p:txBody>
        </p:sp>
        <p:sp>
          <p:nvSpPr>
            <p:cNvPr id="104" name="Rectangle 103">
              <a:extLst>
                <a:ext uri="{FF2B5EF4-FFF2-40B4-BE49-F238E27FC236}">
                  <a16:creationId xmlns:a16="http://schemas.microsoft.com/office/drawing/2014/main" id="{A85485B4-AA18-C048-B92A-A9A0F4372B98}"/>
                </a:ext>
              </a:extLst>
            </p:cNvPr>
            <p:cNvSpPr/>
            <p:nvPr/>
          </p:nvSpPr>
          <p:spPr>
            <a:xfrm>
              <a:off x="4158762" y="3739136"/>
              <a:ext cx="2688336" cy="2455289"/>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rgbClr val="147EBA"/>
                  </a:solidFill>
                </a:rPr>
                <a:t>Private </a:t>
              </a:r>
              <a:br>
                <a:rPr lang="en-US" sz="1600" dirty="0">
                  <a:solidFill>
                    <a:srgbClr val="147EBA"/>
                  </a:solidFill>
                </a:rPr>
              </a:br>
              <a:r>
                <a:rPr lang="en-US" sz="1600" dirty="0">
                  <a:solidFill>
                    <a:srgbClr val="147EBA"/>
                  </a:solidFill>
                </a:rPr>
                <a:t>subnet 2</a:t>
              </a:r>
            </a:p>
          </p:txBody>
        </p:sp>
        <p:pic>
          <p:nvPicPr>
            <p:cNvPr id="105" name="Graphic 13">
              <a:extLst>
                <a:ext uri="{FF2B5EF4-FFF2-40B4-BE49-F238E27FC236}">
                  <a16:creationId xmlns:a16="http://schemas.microsoft.com/office/drawing/2014/main" id="{3BD31095-C7B2-C24A-9990-6F9E14956A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8764" y="3736779"/>
              <a:ext cx="292608" cy="292608"/>
            </a:xfrm>
            <a:prstGeom prst="rect">
              <a:avLst/>
            </a:prstGeom>
          </p:spPr>
        </p:pic>
        <p:grpSp>
          <p:nvGrpSpPr>
            <p:cNvPr id="131" name="Group 130"/>
            <p:cNvGrpSpPr/>
            <p:nvPr/>
          </p:nvGrpSpPr>
          <p:grpSpPr>
            <a:xfrm>
              <a:off x="4161021" y="2265430"/>
              <a:ext cx="2688336" cy="1321149"/>
              <a:chOff x="5113521" y="2557530"/>
              <a:chExt cx="2688336" cy="1321149"/>
            </a:xfrm>
          </p:grpSpPr>
          <p:sp>
            <p:nvSpPr>
              <p:cNvPr id="107" name="Rectangle 106">
                <a:extLst>
                  <a:ext uri="{FF2B5EF4-FFF2-40B4-BE49-F238E27FC236}">
                    <a16:creationId xmlns:a16="http://schemas.microsoft.com/office/drawing/2014/main" id="{E25F190B-F12E-614B-827A-566AC09E9D97}"/>
                  </a:ext>
                </a:extLst>
              </p:cNvPr>
              <p:cNvSpPr/>
              <p:nvPr/>
            </p:nvSpPr>
            <p:spPr>
              <a:xfrm>
                <a:off x="5113521" y="2559888"/>
                <a:ext cx="2688336" cy="131879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rgbClr val="248814"/>
                    </a:solidFill>
                  </a:rPr>
                  <a:t>Public </a:t>
                </a:r>
                <a:br>
                  <a:rPr lang="en-US" sz="1600" dirty="0">
                    <a:solidFill>
                      <a:srgbClr val="248814"/>
                    </a:solidFill>
                  </a:rPr>
                </a:br>
                <a:r>
                  <a:rPr lang="en-US" sz="1600" dirty="0">
                    <a:solidFill>
                      <a:srgbClr val="248814"/>
                    </a:solidFill>
                  </a:rPr>
                  <a:t>subnet 2</a:t>
                </a:r>
              </a:p>
            </p:txBody>
          </p:sp>
          <p:pic>
            <p:nvPicPr>
              <p:cNvPr id="108" name="Graphic 10">
                <a:extLst>
                  <a:ext uri="{FF2B5EF4-FFF2-40B4-BE49-F238E27FC236}">
                    <a16:creationId xmlns:a16="http://schemas.microsoft.com/office/drawing/2014/main" id="{89B99B74-19F0-0B4B-85E3-A09DF2519E4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3521" y="2557530"/>
                <a:ext cx="292608" cy="292608"/>
              </a:xfrm>
              <a:prstGeom prst="rect">
                <a:avLst/>
              </a:prstGeom>
            </p:spPr>
          </p:pic>
        </p:grpSp>
        <p:sp>
          <p:nvSpPr>
            <p:cNvPr id="37" name="Rectangle 36">
              <a:extLst>
                <a:ext uri="{FF2B5EF4-FFF2-40B4-BE49-F238E27FC236}">
                  <a16:creationId xmlns:a16="http://schemas.microsoft.com/office/drawing/2014/main" id="{305B98DC-5AF5-3342-A4B1-F62852BC80FE}"/>
                </a:ext>
              </a:extLst>
            </p:cNvPr>
            <p:cNvSpPr/>
            <p:nvPr/>
          </p:nvSpPr>
          <p:spPr>
            <a:xfrm>
              <a:off x="901999" y="1730309"/>
              <a:ext cx="2966540" cy="4541437"/>
            </a:xfrm>
            <a:prstGeom prst="rect">
              <a:avLst/>
            </a:prstGeom>
            <a:noFill/>
            <a:ln w="12700">
              <a:solidFill>
                <a:srgbClr val="147E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147EBA"/>
                  </a:solidFill>
                </a:rPr>
                <a:t>Availability Zone 1</a:t>
              </a:r>
            </a:p>
          </p:txBody>
        </p:sp>
        <p:grpSp>
          <p:nvGrpSpPr>
            <p:cNvPr id="46" name="Group 45"/>
            <p:cNvGrpSpPr/>
            <p:nvPr/>
          </p:nvGrpSpPr>
          <p:grpSpPr>
            <a:xfrm>
              <a:off x="774999" y="1272340"/>
              <a:ext cx="7714194" cy="5084010"/>
              <a:chOff x="4151085" y="1519392"/>
              <a:chExt cx="6752896" cy="5084010"/>
            </a:xfrm>
          </p:grpSpPr>
          <p:sp>
            <p:nvSpPr>
              <p:cNvPr id="47" name="Rectangle 46">
                <a:extLst>
                  <a:ext uri="{FF2B5EF4-FFF2-40B4-BE49-F238E27FC236}">
                    <a16:creationId xmlns:a16="http://schemas.microsoft.com/office/drawing/2014/main" id="{1D4F0FC7-668E-E64B-A231-B1E7896F3CB6}"/>
                  </a:ext>
                </a:extLst>
              </p:cNvPr>
              <p:cNvSpPr/>
              <p:nvPr/>
            </p:nvSpPr>
            <p:spPr>
              <a:xfrm>
                <a:off x="4151085" y="1519392"/>
                <a:ext cx="6752896" cy="5084010"/>
              </a:xfrm>
              <a:prstGeom prst="rect">
                <a:avLst/>
              </a:prstGeom>
              <a:noFill/>
              <a:ln w="12700">
                <a:solidFill>
                  <a:srgbClr val="147E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147EBA"/>
                    </a:solidFill>
                  </a:rPr>
                  <a:t>Region</a:t>
                </a:r>
              </a:p>
            </p:txBody>
          </p:sp>
          <p:pic>
            <p:nvPicPr>
              <p:cNvPr id="48" name="Graphic 48">
                <a:extLst>
                  <a:ext uri="{FF2B5EF4-FFF2-40B4-BE49-F238E27FC236}">
                    <a16:creationId xmlns:a16="http://schemas.microsoft.com/office/drawing/2014/main" id="{C479E131-CAE3-B74A-B95D-A24EEB0BA49D}"/>
                  </a:ext>
                  <a:ext uri="{C183D7F6-B498-43B3-948B-1728B52AA6E4}">
                    <adec:decorative xmlns:adec="http://schemas.microsoft.com/office/drawing/2017/decorative" val="1"/>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4151086" y="1519392"/>
                <a:ext cx="256145" cy="292608"/>
              </a:xfrm>
              <a:prstGeom prst="rect">
                <a:avLst/>
              </a:prstGeom>
            </p:spPr>
          </p:pic>
        </p:grpSp>
        <p:sp>
          <p:nvSpPr>
            <p:cNvPr id="40" name="Rectangle 39">
              <a:extLst>
                <a:ext uri="{FF2B5EF4-FFF2-40B4-BE49-F238E27FC236}">
                  <a16:creationId xmlns:a16="http://schemas.microsoft.com/office/drawing/2014/main" id="{A85485B4-AA18-C048-B92A-A9A0F4372B98}"/>
                </a:ext>
              </a:extLst>
            </p:cNvPr>
            <p:cNvSpPr/>
            <p:nvPr/>
          </p:nvSpPr>
          <p:spPr>
            <a:xfrm>
              <a:off x="1064650" y="3718077"/>
              <a:ext cx="2692509" cy="2479621"/>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rgbClr val="147EBA"/>
                  </a:solidFill>
                </a:rPr>
                <a:t>Private </a:t>
              </a:r>
              <a:br>
                <a:rPr lang="en-US" sz="1600" dirty="0">
                  <a:solidFill>
                    <a:srgbClr val="147EBA"/>
                  </a:solidFill>
                </a:rPr>
              </a:br>
              <a:r>
                <a:rPr lang="en-US" sz="1600" dirty="0">
                  <a:solidFill>
                    <a:srgbClr val="147EBA"/>
                  </a:solidFill>
                </a:rPr>
                <a:t>subnet 1</a:t>
              </a:r>
            </a:p>
          </p:txBody>
        </p:sp>
        <p:pic>
          <p:nvPicPr>
            <p:cNvPr id="41" name="Graphic 13">
              <a:extLst>
                <a:ext uri="{FF2B5EF4-FFF2-40B4-BE49-F238E27FC236}">
                  <a16:creationId xmlns:a16="http://schemas.microsoft.com/office/drawing/2014/main" id="{3BD31095-C7B2-C24A-9990-6F9E14956A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427" y="3718077"/>
              <a:ext cx="292608" cy="292608"/>
            </a:xfrm>
            <a:prstGeom prst="rect">
              <a:avLst/>
            </a:prstGeom>
          </p:spPr>
        </p:pic>
        <p:grpSp>
          <p:nvGrpSpPr>
            <p:cNvPr id="134" name="Group 133"/>
            <p:cNvGrpSpPr/>
            <p:nvPr/>
          </p:nvGrpSpPr>
          <p:grpSpPr>
            <a:xfrm>
              <a:off x="1067427" y="2246729"/>
              <a:ext cx="2689733" cy="1318791"/>
              <a:chOff x="2019927" y="2246729"/>
              <a:chExt cx="2689733" cy="1318791"/>
            </a:xfrm>
          </p:grpSpPr>
          <p:sp>
            <p:nvSpPr>
              <p:cNvPr id="38" name="Rectangle 37">
                <a:extLst>
                  <a:ext uri="{FF2B5EF4-FFF2-40B4-BE49-F238E27FC236}">
                    <a16:creationId xmlns:a16="http://schemas.microsoft.com/office/drawing/2014/main" id="{E25F190B-F12E-614B-827A-566AC09E9D97}"/>
                  </a:ext>
                </a:extLst>
              </p:cNvPr>
              <p:cNvSpPr/>
              <p:nvPr/>
            </p:nvSpPr>
            <p:spPr>
              <a:xfrm>
                <a:off x="2019927" y="2246729"/>
                <a:ext cx="2689733" cy="131879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rgbClr val="248814"/>
                    </a:solidFill>
                  </a:rPr>
                  <a:t>Public </a:t>
                </a:r>
                <a:br>
                  <a:rPr lang="en-US" sz="1600" dirty="0">
                    <a:solidFill>
                      <a:srgbClr val="248814"/>
                    </a:solidFill>
                  </a:rPr>
                </a:br>
                <a:r>
                  <a:rPr lang="en-US" sz="1600" dirty="0">
                    <a:solidFill>
                      <a:srgbClr val="248814"/>
                    </a:solidFill>
                  </a:rPr>
                  <a:t>subnet 1</a:t>
                </a:r>
              </a:p>
            </p:txBody>
          </p:sp>
          <p:pic>
            <p:nvPicPr>
              <p:cNvPr id="39" name="Graphic 10">
                <a:extLst>
                  <a:ext uri="{FF2B5EF4-FFF2-40B4-BE49-F238E27FC236}">
                    <a16:creationId xmlns:a16="http://schemas.microsoft.com/office/drawing/2014/main" id="{89B99B74-19F0-0B4B-85E3-A09DF2519E4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19927" y="2246729"/>
                <a:ext cx="292608" cy="292608"/>
              </a:xfrm>
              <a:prstGeom prst="rect">
                <a:avLst/>
              </a:prstGeom>
            </p:spPr>
          </p:pic>
        </p:grpSp>
        <p:grpSp>
          <p:nvGrpSpPr>
            <p:cNvPr id="78" name="Group 77"/>
            <p:cNvGrpSpPr/>
            <p:nvPr/>
          </p:nvGrpSpPr>
          <p:grpSpPr>
            <a:xfrm>
              <a:off x="2425087" y="2447446"/>
              <a:ext cx="1192955" cy="1070817"/>
              <a:chOff x="8330928" y="2792615"/>
              <a:chExt cx="1192955" cy="1070817"/>
            </a:xfrm>
          </p:grpSpPr>
          <p:sp>
            <p:nvSpPr>
              <p:cNvPr id="79" name="TextBox 78"/>
              <p:cNvSpPr txBox="1"/>
              <p:nvPr/>
            </p:nvSpPr>
            <p:spPr>
              <a:xfrm>
                <a:off x="8330928" y="3524878"/>
                <a:ext cx="119295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grpSp>
            <p:nvGrpSpPr>
              <p:cNvPr id="80" name="Group 79"/>
              <p:cNvGrpSpPr/>
              <p:nvPr/>
            </p:nvGrpSpPr>
            <p:grpSpPr>
              <a:xfrm>
                <a:off x="8551330" y="2792615"/>
                <a:ext cx="752150" cy="752150"/>
                <a:chOff x="8172085" y="2792615"/>
                <a:chExt cx="752150" cy="752150"/>
              </a:xfrm>
            </p:grpSpPr>
            <p:sp>
              <p:nvSpPr>
                <p:cNvPr id="81" name="Rectangle 80"/>
                <p:cNvSpPr/>
                <p:nvPr/>
              </p:nvSpPr>
              <p:spPr>
                <a:xfrm>
                  <a:off x="8172085" y="2792615"/>
                  <a:ext cx="752150" cy="75215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Graphic 137">
                  <a:extLst>
                    <a:ext uri="{FF2B5EF4-FFF2-40B4-BE49-F238E27FC236}">
                      <a16:creationId xmlns:a16="http://schemas.microsoft.com/office/drawing/2014/main" id="{5B22B109-5C82-FA40-91FB-DE791C44FEB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1544" y="2812074"/>
                  <a:ext cx="713232" cy="713232"/>
                </a:xfrm>
                <a:prstGeom prst="rect">
                  <a:avLst/>
                </a:prstGeom>
              </p:spPr>
            </p:pic>
          </p:grpSp>
        </p:grpSp>
        <p:grpSp>
          <p:nvGrpSpPr>
            <p:cNvPr id="83" name="Group 82"/>
            <p:cNvGrpSpPr/>
            <p:nvPr/>
          </p:nvGrpSpPr>
          <p:grpSpPr>
            <a:xfrm>
              <a:off x="1730271" y="5361013"/>
              <a:ext cx="1253869" cy="894967"/>
              <a:chOff x="7013512" y="5387973"/>
              <a:chExt cx="1253869" cy="894967"/>
            </a:xfrm>
          </p:grpSpPr>
          <p:sp>
            <p:nvSpPr>
              <p:cNvPr id="84" name="TextBox 83"/>
              <p:cNvSpPr txBox="1"/>
              <p:nvPr/>
            </p:nvSpPr>
            <p:spPr>
              <a:xfrm>
                <a:off x="7013512" y="5944386"/>
                <a:ext cx="1253869"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EBS volume</a:t>
                </a:r>
              </a:p>
            </p:txBody>
          </p:sp>
          <p:grpSp>
            <p:nvGrpSpPr>
              <p:cNvPr id="85" name="Group 84"/>
              <p:cNvGrpSpPr/>
              <p:nvPr/>
            </p:nvGrpSpPr>
            <p:grpSpPr>
              <a:xfrm>
                <a:off x="7348931" y="5387973"/>
                <a:ext cx="572340" cy="572340"/>
                <a:chOff x="5080486" y="5477278"/>
                <a:chExt cx="572340" cy="572340"/>
              </a:xfrm>
            </p:grpSpPr>
            <p:sp>
              <p:nvSpPr>
                <p:cNvPr id="87" name="Rectangle 86"/>
                <p:cNvSpPr/>
                <p:nvPr/>
              </p:nvSpPr>
              <p:spPr>
                <a:xfrm>
                  <a:off x="5080486" y="5477278"/>
                  <a:ext cx="572340" cy="57234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86"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31706" y="5528498"/>
                  <a:ext cx="469900" cy="469900"/>
                </a:xfrm>
                <a:prstGeom prst="rect">
                  <a:avLst/>
                </a:prstGeom>
              </p:spPr>
            </p:pic>
          </p:grpSp>
        </p:grpSp>
        <p:cxnSp>
          <p:nvCxnSpPr>
            <p:cNvPr id="100" name="Straight Arrow Connector 99"/>
            <p:cNvCxnSpPr>
              <a:cxnSpLocks/>
            </p:cNvCxnSpPr>
            <p:nvPr/>
          </p:nvCxnSpPr>
          <p:spPr>
            <a:xfrm>
              <a:off x="3020858" y="3487198"/>
              <a:ext cx="707" cy="4288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cxnSpLocks/>
              <a:stCxn id="62" idx="1"/>
              <a:endCxn id="87" idx="0"/>
            </p:cNvCxnSpPr>
            <p:nvPr/>
          </p:nvCxnSpPr>
          <p:spPr>
            <a:xfrm rot="10800000" flipV="1">
              <a:off x="2351861" y="4396795"/>
              <a:ext cx="308753" cy="96421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a:off x="5643912" y="5361013"/>
              <a:ext cx="1253869" cy="894967"/>
              <a:chOff x="7013512" y="5387973"/>
              <a:chExt cx="1253869" cy="894967"/>
            </a:xfrm>
          </p:grpSpPr>
          <p:sp>
            <p:nvSpPr>
              <p:cNvPr id="116" name="TextBox 115"/>
              <p:cNvSpPr txBox="1"/>
              <p:nvPr/>
            </p:nvSpPr>
            <p:spPr>
              <a:xfrm>
                <a:off x="7013512" y="5944386"/>
                <a:ext cx="1253869"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EBS volume</a:t>
                </a:r>
              </a:p>
            </p:txBody>
          </p:sp>
          <p:grpSp>
            <p:nvGrpSpPr>
              <p:cNvPr id="117" name="Group 116"/>
              <p:cNvGrpSpPr/>
              <p:nvPr/>
            </p:nvGrpSpPr>
            <p:grpSpPr>
              <a:xfrm>
                <a:off x="7348931" y="5387973"/>
                <a:ext cx="572340" cy="572340"/>
                <a:chOff x="5080486" y="5477278"/>
                <a:chExt cx="572340" cy="572340"/>
              </a:xfrm>
            </p:grpSpPr>
            <p:sp>
              <p:nvSpPr>
                <p:cNvPr id="118" name="Rectangle 117"/>
                <p:cNvSpPr/>
                <p:nvPr/>
              </p:nvSpPr>
              <p:spPr>
                <a:xfrm>
                  <a:off x="5080486" y="5477278"/>
                  <a:ext cx="572340" cy="57234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19"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31706" y="5528498"/>
                  <a:ext cx="469900" cy="469900"/>
                </a:xfrm>
                <a:prstGeom prst="rect">
                  <a:avLst/>
                </a:prstGeom>
              </p:spPr>
            </p:pic>
          </p:grpSp>
        </p:grpSp>
        <p:cxnSp>
          <p:nvCxnSpPr>
            <p:cNvPr id="120" name="Elbow Connector 119"/>
            <p:cNvCxnSpPr>
              <a:cxnSpLocks/>
              <a:stCxn id="63" idx="3"/>
              <a:endCxn id="118" idx="0"/>
            </p:cNvCxnSpPr>
            <p:nvPr/>
          </p:nvCxnSpPr>
          <p:spPr>
            <a:xfrm>
              <a:off x="6009151" y="4426948"/>
              <a:ext cx="256350" cy="93406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a:xfrm>
              <a:off x="3389495" y="4309388"/>
              <a:ext cx="1817407" cy="555348"/>
              <a:chOff x="4341995" y="4703088"/>
              <a:chExt cx="1817407" cy="555348"/>
            </a:xfrm>
          </p:grpSpPr>
          <p:sp>
            <p:nvSpPr>
              <p:cNvPr id="72" name="TextBox 71"/>
              <p:cNvSpPr txBox="1"/>
              <p:nvPr/>
            </p:nvSpPr>
            <p:spPr>
              <a:xfrm>
                <a:off x="4491471" y="4765993"/>
                <a:ext cx="1347642" cy="492443"/>
              </a:xfrm>
              <a:prstGeom prst="rect">
                <a:avLst/>
              </a:prstGeom>
              <a:solidFill>
                <a:schemeClr val="bg1"/>
              </a:solidFill>
            </p:spPr>
            <p:txBody>
              <a:bodyPr wrap="square" lIns="0" tIns="0" rIns="0" bIns="0"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Synchronous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replication</a:t>
                </a:r>
              </a:p>
            </p:txBody>
          </p:sp>
          <p:cxnSp>
            <p:nvCxnSpPr>
              <p:cNvPr id="113" name="Straight Arrow Connector 112"/>
              <p:cNvCxnSpPr/>
              <p:nvPr/>
            </p:nvCxnSpPr>
            <p:spPr>
              <a:xfrm>
                <a:off x="4341995" y="4703088"/>
                <a:ext cx="1817407" cy="0"/>
              </a:xfrm>
              <a:prstGeom prst="straightConnector1">
                <a:avLst/>
              </a:prstGeom>
              <a:ln w="38100">
                <a:solidFill>
                  <a:schemeClr val="accent6"/>
                </a:solidFill>
                <a:tailEnd type="triangle"/>
              </a:ln>
            </p:spPr>
            <p:style>
              <a:lnRef idx="1">
                <a:schemeClr val="accent5"/>
              </a:lnRef>
              <a:fillRef idx="0">
                <a:schemeClr val="accent5"/>
              </a:fillRef>
              <a:effectRef idx="0">
                <a:schemeClr val="accent5"/>
              </a:effectRef>
              <a:fontRef idx="minor">
                <a:schemeClr val="tx1"/>
              </a:fontRef>
            </p:style>
          </p:cxnSp>
        </p:grpSp>
        <p:grpSp>
          <p:nvGrpSpPr>
            <p:cNvPr id="124" name="Group 123"/>
            <p:cNvGrpSpPr/>
            <p:nvPr/>
          </p:nvGrpSpPr>
          <p:grpSpPr>
            <a:xfrm>
              <a:off x="7031178" y="4592253"/>
              <a:ext cx="1390196" cy="1542197"/>
              <a:chOff x="7424878" y="4347488"/>
              <a:chExt cx="1390196" cy="1542197"/>
            </a:xfrm>
          </p:grpSpPr>
          <p:pic>
            <p:nvPicPr>
              <p:cNvPr id="122" name="Graphic 44">
                <a:extLst>
                  <a:ext uri="{FF2B5EF4-FFF2-40B4-BE49-F238E27FC236}">
                    <a16:creationId xmlns:a16="http://schemas.microsoft.com/office/drawing/2014/main" id="{377480BA-A3A6-9E4A-9AF3-6770D1E63BA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69201" y="4347488"/>
                <a:ext cx="711200" cy="711200"/>
              </a:xfrm>
              <a:prstGeom prst="rect">
                <a:avLst/>
              </a:prstGeom>
            </p:spPr>
          </p:pic>
          <p:sp>
            <p:nvSpPr>
              <p:cNvPr id="123" name="TextBox 122">
                <a:extLst>
                  <a:ext uri="{FF2B5EF4-FFF2-40B4-BE49-F238E27FC236}">
                    <a16:creationId xmlns:a16="http://schemas.microsoft.com/office/drawing/2014/main" id="{52102B6A-E0DE-BF47-806D-D37ACFEA5A70}"/>
                  </a:ext>
                </a:extLst>
              </p:cNvPr>
              <p:cNvSpPr txBox="1"/>
              <p:nvPr/>
            </p:nvSpPr>
            <p:spPr>
              <a:xfrm>
                <a:off x="7424878" y="5058688"/>
                <a:ext cx="1390196" cy="830997"/>
              </a:xfrm>
              <a:prstGeom prst="rect">
                <a:avLst/>
              </a:prstGeom>
              <a:noFill/>
            </p:spPr>
            <p:txBody>
              <a:bodyPr wrap="square" rtlCol="0">
                <a:spAutoFit/>
              </a:bodyPr>
              <a:lstStyle/>
              <a:p>
                <a:pPr algn="ctr"/>
                <a:r>
                  <a:rPr lang="en-US" sz="1600" dirty="0"/>
                  <a:t>S3 bucket controlled by Amazon RDS</a:t>
                </a:r>
              </a:p>
            </p:txBody>
          </p:sp>
        </p:grpSp>
        <p:grpSp>
          <p:nvGrpSpPr>
            <p:cNvPr id="125" name="Group 124"/>
            <p:cNvGrpSpPr/>
            <p:nvPr/>
          </p:nvGrpSpPr>
          <p:grpSpPr>
            <a:xfrm>
              <a:off x="9776403" y="4592253"/>
              <a:ext cx="1403255" cy="1588833"/>
              <a:chOff x="7448882" y="4347488"/>
              <a:chExt cx="1403255" cy="1588833"/>
            </a:xfrm>
          </p:grpSpPr>
          <p:pic>
            <p:nvPicPr>
              <p:cNvPr id="126" name="Graphic 44">
                <a:extLst>
                  <a:ext uri="{FF2B5EF4-FFF2-40B4-BE49-F238E27FC236}">
                    <a16:creationId xmlns:a16="http://schemas.microsoft.com/office/drawing/2014/main" id="{377480BA-A3A6-9E4A-9AF3-6770D1E63BA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69201" y="4347488"/>
                <a:ext cx="711200" cy="711200"/>
              </a:xfrm>
              <a:prstGeom prst="rect">
                <a:avLst/>
              </a:prstGeom>
            </p:spPr>
          </p:pic>
          <p:sp>
            <p:nvSpPr>
              <p:cNvPr id="127" name="TextBox 126">
                <a:extLst>
                  <a:ext uri="{FF2B5EF4-FFF2-40B4-BE49-F238E27FC236}">
                    <a16:creationId xmlns:a16="http://schemas.microsoft.com/office/drawing/2014/main" id="{52102B6A-E0DE-BF47-806D-D37ACFEA5A70}"/>
                  </a:ext>
                </a:extLst>
              </p:cNvPr>
              <p:cNvSpPr txBox="1"/>
              <p:nvPr/>
            </p:nvSpPr>
            <p:spPr>
              <a:xfrm>
                <a:off x="7448882" y="5105324"/>
                <a:ext cx="1403255" cy="830997"/>
              </a:xfrm>
              <a:prstGeom prst="rect">
                <a:avLst/>
              </a:prstGeom>
              <a:noFill/>
            </p:spPr>
            <p:txBody>
              <a:bodyPr wrap="square" rtlCol="0">
                <a:spAutoFit/>
              </a:bodyPr>
              <a:lstStyle/>
              <a:p>
                <a:pPr algn="ctr"/>
                <a:r>
                  <a:rPr lang="en-US" sz="1600" dirty="0"/>
                  <a:t>S3 bucket controlled by Amazon RDS</a:t>
                </a:r>
              </a:p>
            </p:txBody>
          </p:sp>
        </p:grpSp>
        <p:grpSp>
          <p:nvGrpSpPr>
            <p:cNvPr id="128" name="Group 127"/>
            <p:cNvGrpSpPr/>
            <p:nvPr/>
          </p:nvGrpSpPr>
          <p:grpSpPr>
            <a:xfrm>
              <a:off x="9495723" y="1289933"/>
              <a:ext cx="1913199" cy="5084010"/>
              <a:chOff x="4151085" y="1519392"/>
              <a:chExt cx="1674787" cy="5084010"/>
            </a:xfrm>
          </p:grpSpPr>
          <p:sp>
            <p:nvSpPr>
              <p:cNvPr id="129" name="Rectangle 128">
                <a:extLst>
                  <a:ext uri="{FF2B5EF4-FFF2-40B4-BE49-F238E27FC236}">
                    <a16:creationId xmlns:a16="http://schemas.microsoft.com/office/drawing/2014/main" id="{1D4F0FC7-668E-E64B-A231-B1E7896F3CB6}"/>
                  </a:ext>
                </a:extLst>
              </p:cNvPr>
              <p:cNvSpPr/>
              <p:nvPr/>
            </p:nvSpPr>
            <p:spPr>
              <a:xfrm>
                <a:off x="4151085" y="1519392"/>
                <a:ext cx="1674787" cy="5084010"/>
              </a:xfrm>
              <a:prstGeom prst="rect">
                <a:avLst/>
              </a:prstGeom>
              <a:noFill/>
              <a:ln w="12700">
                <a:solidFill>
                  <a:srgbClr val="147E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147EBA"/>
                    </a:solidFill>
                  </a:rPr>
                  <a:t>Region</a:t>
                </a:r>
              </a:p>
            </p:txBody>
          </p:sp>
          <p:pic>
            <p:nvPicPr>
              <p:cNvPr id="130" name="Graphic 48">
                <a:extLst>
                  <a:ext uri="{FF2B5EF4-FFF2-40B4-BE49-F238E27FC236}">
                    <a16:creationId xmlns:a16="http://schemas.microsoft.com/office/drawing/2014/main" id="{C479E131-CAE3-B74A-B95D-A24EEB0BA49D}"/>
                  </a:ext>
                  <a:ext uri="{C183D7F6-B498-43B3-948B-1728B52AA6E4}">
                    <adec:decorative xmlns:adec="http://schemas.microsoft.com/office/drawing/2017/decorative" val="1"/>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4151086" y="1519392"/>
                <a:ext cx="256145" cy="292608"/>
              </a:xfrm>
              <a:prstGeom prst="rect">
                <a:avLst/>
              </a:prstGeom>
            </p:spPr>
          </p:pic>
        </p:grpSp>
        <p:cxnSp>
          <p:nvCxnSpPr>
            <p:cNvPr id="145" name="Elbow Connector 144"/>
            <p:cNvCxnSpPr>
              <a:cxnSpLocks/>
              <a:stCxn id="63" idx="2"/>
            </p:cNvCxnSpPr>
            <p:nvPr/>
          </p:nvCxnSpPr>
          <p:spPr>
            <a:xfrm rot="16200000" flipH="1">
              <a:off x="6432663" y="4003436"/>
              <a:ext cx="147672" cy="1713814"/>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4362394" y="5153800"/>
              <a:ext cx="1468351" cy="246221"/>
            </a:xfrm>
            <a:prstGeom prst="rect">
              <a:avLst/>
            </a:prstGeom>
            <a:solidFill>
              <a:schemeClr val="bg1"/>
            </a:solidFill>
          </p:spPr>
          <p:txBody>
            <a:bodyPr wrap="none" lIns="0" tIns="0" rIns="0" bIns="0"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Transaction logs</a:t>
              </a:r>
            </a:p>
          </p:txBody>
        </p:sp>
        <p:cxnSp>
          <p:nvCxnSpPr>
            <p:cNvPr id="137" name="Elbow Connector 136"/>
            <p:cNvCxnSpPr>
              <a:cxnSpLocks/>
            </p:cNvCxnSpPr>
            <p:nvPr/>
          </p:nvCxnSpPr>
          <p:spPr>
            <a:xfrm rot="16200000" flipH="1">
              <a:off x="5006702" y="2744134"/>
              <a:ext cx="342474" cy="4353937"/>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22" idx="3"/>
              <a:endCxn id="126" idx="1"/>
            </p:cNvCxnSpPr>
            <p:nvPr/>
          </p:nvCxnSpPr>
          <p:spPr>
            <a:xfrm>
              <a:off x="8086701" y="4947853"/>
              <a:ext cx="201002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533845" y="5018670"/>
              <a:ext cx="905697" cy="492443"/>
            </a:xfrm>
            <a:prstGeom prst="rect">
              <a:avLst/>
            </a:prstGeom>
            <a:solidFill>
              <a:schemeClr val="bg1"/>
            </a:solidFill>
          </p:spPr>
          <p:txBody>
            <a:bodyPr wrap="none" lIns="0" tIns="0" rIns="0" bIns="0"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Copy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snapshots</a:t>
              </a:r>
            </a:p>
          </p:txBody>
        </p:sp>
        <p:sp>
          <p:nvSpPr>
            <p:cNvPr id="61" name="TextBox 60"/>
            <p:cNvSpPr txBox="1"/>
            <p:nvPr/>
          </p:nvSpPr>
          <p:spPr>
            <a:xfrm>
              <a:off x="6336837" y="4544685"/>
              <a:ext cx="932948" cy="246221"/>
            </a:xfrm>
            <a:prstGeom prst="rect">
              <a:avLst/>
            </a:prstGeom>
            <a:solidFill>
              <a:schemeClr val="bg1"/>
            </a:solidFill>
          </p:spPr>
          <p:txBody>
            <a:bodyPr wrap="none" lIns="0" tIns="0" rIns="0" bIns="0"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Snapshots</a:t>
              </a:r>
            </a:p>
          </p:txBody>
        </p:sp>
        <p:pic>
          <p:nvPicPr>
            <p:cNvPr id="62" name="Graphic 61">
              <a:extLst>
                <a:ext uri="{FF2B5EF4-FFF2-40B4-BE49-F238E27FC236}">
                  <a16:creationId xmlns:a16="http://schemas.microsoft.com/office/drawing/2014/main" id="{6ED5E14F-1815-3D4C-A9EA-298BC7B6EBD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60613" y="4026010"/>
              <a:ext cx="741571" cy="741571"/>
            </a:xfrm>
            <a:prstGeom prst="rect">
              <a:avLst/>
            </a:prstGeom>
          </p:spPr>
        </p:pic>
        <p:pic>
          <p:nvPicPr>
            <p:cNvPr id="63" name="Graphic 62">
              <a:extLst>
                <a:ext uri="{FF2B5EF4-FFF2-40B4-BE49-F238E27FC236}">
                  <a16:creationId xmlns:a16="http://schemas.microsoft.com/office/drawing/2014/main" id="{E0093D9F-51A7-DA4B-BA2C-AA4720AD70A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90033" y="4067389"/>
              <a:ext cx="719118" cy="719118"/>
            </a:xfrm>
            <a:prstGeom prst="rect">
              <a:avLst/>
            </a:prstGeom>
          </p:spPr>
        </p:pic>
        <p:sp>
          <p:nvSpPr>
            <p:cNvPr id="64" name="TextBox 63">
              <a:extLst>
                <a:ext uri="{FF2B5EF4-FFF2-40B4-BE49-F238E27FC236}">
                  <a16:creationId xmlns:a16="http://schemas.microsoft.com/office/drawing/2014/main" id="{39EF8107-478C-D447-8B05-557834A61DFF}"/>
                </a:ext>
              </a:extLst>
            </p:cNvPr>
            <p:cNvSpPr txBox="1"/>
            <p:nvPr/>
          </p:nvSpPr>
          <p:spPr>
            <a:xfrm>
              <a:off x="2116579" y="3646878"/>
              <a:ext cx="909223" cy="338554"/>
            </a:xfrm>
            <a:prstGeom prst="rect">
              <a:avLst/>
            </a:prstGeom>
            <a:noFill/>
          </p:spPr>
          <p:txBody>
            <a:bodyPr wrap="none" rtlCol="0">
              <a:spAutoFit/>
            </a:bodyPr>
            <a:lstStyle/>
            <a:p>
              <a:pPr algn="ctr"/>
              <a:r>
                <a:rPr lang="en-US" sz="16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Primary</a:t>
              </a:r>
            </a:p>
          </p:txBody>
        </p:sp>
        <p:sp>
          <p:nvSpPr>
            <p:cNvPr id="65" name="TextBox 64">
              <a:extLst>
                <a:ext uri="{FF2B5EF4-FFF2-40B4-BE49-F238E27FC236}">
                  <a16:creationId xmlns:a16="http://schemas.microsoft.com/office/drawing/2014/main" id="{30D29B55-DB95-BB4C-96D0-80034D31A78F}"/>
                </a:ext>
              </a:extLst>
            </p:cNvPr>
            <p:cNvSpPr txBox="1"/>
            <p:nvPr/>
          </p:nvSpPr>
          <p:spPr>
            <a:xfrm>
              <a:off x="5318748" y="3650124"/>
              <a:ext cx="1154483" cy="338554"/>
            </a:xfrm>
            <a:prstGeom prst="rect">
              <a:avLst/>
            </a:prstGeom>
            <a:noFill/>
          </p:spPr>
          <p:txBody>
            <a:bodyPr wrap="none" rtlCol="0">
              <a:spAutoFit/>
            </a:bodyPr>
            <a:lstStyle/>
            <a:p>
              <a:pPr algn="ctr"/>
              <a:r>
                <a:rPr lang="en-US" sz="1600" dirty="0">
                  <a:solidFill>
                    <a:schemeClr val="accent6"/>
                  </a:solidFill>
                  <a:latin typeface="Amazon Ember" panose="02000000000000000000" pitchFamily="2" charset="0"/>
                  <a:ea typeface="Amazon Ember" panose="02000000000000000000" pitchFamily="2" charset="0"/>
                  <a:cs typeface="Amazon Ember Light" panose="020B0403020204020204" pitchFamily="34" charset="0"/>
                </a:rPr>
                <a:t>Secondary</a:t>
              </a:r>
            </a:p>
          </p:txBody>
        </p:sp>
      </p:grpSp>
      <p:sp>
        <p:nvSpPr>
          <p:cNvPr id="5" name="Footer Placeholder 4"/>
          <p:cNvSpPr>
            <a:spLocks noGrp="1"/>
          </p:cNvSpPr>
          <p:nvPr>
            <p:ph type="ftr" sz="quarter" idx="13"/>
          </p:nvPr>
        </p:nvSpPr>
        <p:spPr>
          <a:xfrm>
            <a:off x="419100" y="6356350"/>
            <a:ext cx="6871048"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2517964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946173"/>
            <a:ext cx="4390644" cy="2250624"/>
          </a:xfrm>
        </p:spPr>
        <p:txBody>
          <a:bodyPr anchor="t" anchorCtr="0">
            <a:noAutofit/>
          </a:bodyPr>
          <a:lstStyle/>
          <a:p>
            <a:r>
              <a:rPr lang="en-US" sz="3200" dirty="0">
                <a:latin typeface="+mj-lt"/>
              </a:rPr>
              <a:t>Demonstration:</a:t>
            </a:r>
            <a:r>
              <a:rPr lang="en-US" sz="3200" dirty="0"/>
              <a:t> Amazon RDS Automated Backup and Read Replicas</a:t>
            </a:r>
            <a:endParaRPr lang="en-US" sz="3200" dirty="0">
              <a:latin typeface="+mj-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31</a:t>
            </a:fld>
            <a:endParaRPr lang="en-US" dirty="0"/>
          </a:p>
        </p:txBody>
      </p:sp>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614614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F41B4-9E65-1645-B5A1-F2FDFA05F328}"/>
              </a:ext>
            </a:extLst>
          </p:cNvPr>
          <p:cNvSpPr>
            <a:spLocks noGrp="1"/>
          </p:cNvSpPr>
          <p:nvPr>
            <p:ph type="title"/>
          </p:nvPr>
        </p:nvSpPr>
        <p:spPr/>
        <p:txBody>
          <a:bodyPr/>
          <a:lstStyle/>
          <a:p>
            <a:r>
              <a:rPr lang="en-US" dirty="0"/>
              <a:t>Amazon Aurora</a:t>
            </a:r>
          </a:p>
        </p:txBody>
      </p:sp>
      <p:pic>
        <p:nvPicPr>
          <p:cNvPr id="5" name="Graphic 4">
            <a:extLst>
              <a:ext uri="{FF2B5EF4-FFF2-40B4-BE49-F238E27FC236}">
                <a16:creationId xmlns:a16="http://schemas.microsoft.com/office/drawing/2014/main" id="{A7DB090A-C3E9-F343-8114-75388C8B2DF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400" y="2148840"/>
            <a:ext cx="1280160" cy="1280160"/>
          </a:xfrm>
          <a:prstGeom prst="rect">
            <a:avLst/>
          </a:prstGeom>
        </p:spPr>
      </p:pic>
      <p:sp>
        <p:nvSpPr>
          <p:cNvPr id="4" name="TextBox 3">
            <a:extLst>
              <a:ext uri="{FF2B5EF4-FFF2-40B4-BE49-F238E27FC236}">
                <a16:creationId xmlns:a16="http://schemas.microsoft.com/office/drawing/2014/main" id="{A3F497B0-E3BB-7741-B2B0-32751BBA360E}"/>
              </a:ext>
            </a:extLst>
          </p:cNvPr>
          <p:cNvSpPr txBox="1"/>
          <p:nvPr/>
        </p:nvSpPr>
        <p:spPr>
          <a:xfrm>
            <a:off x="455841" y="3495453"/>
            <a:ext cx="2301904" cy="954107"/>
          </a:xfrm>
          <a:prstGeom prst="rect">
            <a:avLst/>
          </a:prstGeom>
          <a:noFill/>
        </p:spPr>
        <p:txBody>
          <a:bodyPr wrap="square" rtlCol="0">
            <a:spAutoFit/>
          </a:bodyPr>
          <a:lstStyle/>
          <a:p>
            <a:pPr algn="ctr"/>
            <a:r>
              <a:rPr lang="en-US" sz="2800" dirty="0">
                <a:latin typeface="Amazon Ember" panose="02000000000000000000" pitchFamily="2" charset="0"/>
                <a:ea typeface="Amazon Ember" panose="02000000000000000000" pitchFamily="2" charset="0"/>
              </a:rPr>
              <a:t>Amazon </a:t>
            </a:r>
            <a:br>
              <a:rPr lang="en-US" sz="2800" dirty="0">
                <a:latin typeface="Amazon Ember" panose="02000000000000000000" pitchFamily="2" charset="0"/>
                <a:ea typeface="Amazon Ember" panose="02000000000000000000" pitchFamily="2" charset="0"/>
              </a:rPr>
            </a:br>
            <a:r>
              <a:rPr lang="en-US" sz="2800" dirty="0">
                <a:latin typeface="Amazon Ember" panose="02000000000000000000" pitchFamily="2" charset="0"/>
                <a:ea typeface="Amazon Ember" panose="02000000000000000000" pitchFamily="2" charset="0"/>
              </a:rPr>
              <a:t>Aurora</a:t>
            </a:r>
          </a:p>
        </p:txBody>
      </p:sp>
      <p:sp>
        <p:nvSpPr>
          <p:cNvPr id="8" name="Rectangle 7">
            <a:extLst>
              <a:ext uri="{FF2B5EF4-FFF2-40B4-BE49-F238E27FC236}">
                <a16:creationId xmlns:a16="http://schemas.microsoft.com/office/drawing/2014/main" id="{20B9E248-53DD-274A-8BD4-5F1F5B6CF369}"/>
              </a:ext>
              <a:ext uri="{C183D7F6-B498-43B3-948B-1728B52AA6E4}">
                <adec:decorative xmlns:adec="http://schemas.microsoft.com/office/drawing/2017/decorative" val="1"/>
              </a:ext>
            </a:extLst>
          </p:cNvPr>
          <p:cNvSpPr/>
          <p:nvPr/>
        </p:nvSpPr>
        <p:spPr>
          <a:xfrm>
            <a:off x="455841" y="1885674"/>
            <a:ext cx="2203877" cy="2686326"/>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highlight>
                <a:srgbClr val="C0C0C0"/>
              </a:highlight>
            </a:endParaRPr>
          </a:p>
        </p:txBody>
      </p:sp>
      <p:sp>
        <p:nvSpPr>
          <p:cNvPr id="7" name="Rectangle 6">
            <a:extLst>
              <a:ext uri="{FF2B5EF4-FFF2-40B4-BE49-F238E27FC236}">
                <a16:creationId xmlns:a16="http://schemas.microsoft.com/office/drawing/2014/main" id="{E49D6D51-A8CE-0B4F-9E8E-8C4B19138732}"/>
              </a:ext>
            </a:extLst>
          </p:cNvPr>
          <p:cNvSpPr/>
          <p:nvPr/>
        </p:nvSpPr>
        <p:spPr>
          <a:xfrm>
            <a:off x="3004509" y="1462703"/>
            <a:ext cx="8768391" cy="4893647"/>
          </a:xfrm>
          <a:prstGeom prst="rect">
            <a:avLst/>
          </a:prstGeom>
        </p:spPr>
        <p:txBody>
          <a:bodyPr wrap="square">
            <a:spAutoFit/>
          </a:bodyPr>
          <a:lstStyle/>
          <a:p>
            <a:r>
              <a:rPr lang="en-US"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Aurora is a fully managed, MySQL- and PostgreSQL-compatible, relational database engine.</a:t>
            </a:r>
          </a:p>
          <a:p>
            <a:endParaRPr lang="en-US"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799596" lvl="1" indent="-342900">
              <a:buFont typeface="Arial" panose="020B0604020202020204" pitchFamily="34" charset="0"/>
              <a:buChar char="•"/>
            </a:pP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Used for online transactional processing (OLTP)</a:t>
            </a:r>
          </a:p>
          <a:p>
            <a:pPr marL="799596" lvl="1" indent="-342900">
              <a:buFont typeface="Arial" panose="020B0604020202020204" pitchFamily="34" charset="0"/>
              <a:buChar char="•"/>
            </a:pPr>
            <a:endPar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799596" lvl="1" indent="-342900">
              <a:buFont typeface="Arial" panose="020B0604020202020204" pitchFamily="34" charset="0"/>
              <a:buChar char="•"/>
            </a:pP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Provides up to five times the throughput of MySQL*</a:t>
            </a:r>
            <a:endParaRPr lang="en-US" sz="2400" baseline="300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799596" lvl="1" indent="-342900">
              <a:buFont typeface="Arial" panose="020B0604020202020204" pitchFamily="34" charset="0"/>
              <a:buChar char="•"/>
            </a:pPr>
            <a:endPar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799596" lvl="1" indent="-342900">
              <a:buFont typeface="Arial" panose="020B0604020202020204" pitchFamily="34" charset="0"/>
              <a:buChar char="•"/>
            </a:pP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Provides up to three times the throughput of PostgreSQL</a:t>
            </a:r>
            <a:r>
              <a:rPr lang="en-US" sz="2400" baseline="300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a:p>
            <a:pPr lvl="1"/>
            <a:endPar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799596" lvl="1" indent="-342900">
              <a:buFont typeface="Arial" panose="020B0604020202020204" pitchFamily="34" charset="0"/>
              <a:buChar char="•"/>
            </a:pP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Replicates data six ways across three Availability Zones</a:t>
            </a:r>
          </a:p>
          <a:p>
            <a:pPr lvl="1"/>
            <a:endPar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799596" lvl="1" indent="-342900">
              <a:buFont typeface="Arial" panose="020B0604020202020204" pitchFamily="34" charset="0"/>
              <a:buChar char="•"/>
            </a:pPr>
            <a: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Requires little change to your existing application</a:t>
            </a:r>
            <a:br>
              <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br>
            <a:endParaRPr lang="en-US" sz="24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TextBox 8">
            <a:extLst>
              <a:ext uri="{FF2B5EF4-FFF2-40B4-BE49-F238E27FC236}">
                <a16:creationId xmlns:a16="http://schemas.microsoft.com/office/drawing/2014/main" id="{87CC44AA-D80B-E645-8A5A-756B9EB37149}"/>
              </a:ext>
            </a:extLst>
          </p:cNvPr>
          <p:cNvSpPr txBox="1"/>
          <p:nvPr/>
        </p:nvSpPr>
        <p:spPr>
          <a:xfrm>
            <a:off x="5947168" y="6017796"/>
            <a:ext cx="6144631" cy="338554"/>
          </a:xfrm>
          <a:prstGeom prst="rect">
            <a:avLst/>
          </a:prstGeom>
          <a:noFill/>
        </p:spPr>
        <p:txBody>
          <a:bodyPr wrap="none" rtlCol="0">
            <a:spAutoFit/>
          </a:bodyPr>
          <a:lstStyle/>
          <a:p>
            <a:r>
              <a:rPr lang="en-US" sz="1600" baseline="300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Benchmarking details are available for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hlinkClick r:id="rId6"/>
              </a:rPr>
              <a:t>MySQL</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and.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hlinkClick r:id="rId7"/>
              </a:rPr>
              <a:t>PostgreSQL</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3" name="Footer Placeholder 2">
            <a:extLst>
              <a:ext uri="{FF2B5EF4-FFF2-40B4-BE49-F238E27FC236}">
                <a16:creationId xmlns:a16="http://schemas.microsoft.com/office/drawing/2014/main" id="{72491A24-2715-E34A-9030-9ECD8F3AB5E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0E9B2B3F-A3C5-9745-A701-25C7BE1F864D}"/>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812934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51F5-C208-014D-914A-D690B321CC36}"/>
              </a:ext>
            </a:extLst>
          </p:cNvPr>
          <p:cNvSpPr>
            <a:spLocks noGrp="1"/>
          </p:cNvSpPr>
          <p:nvPr>
            <p:ph type="title"/>
          </p:nvPr>
        </p:nvSpPr>
        <p:spPr/>
        <p:txBody>
          <a:bodyPr/>
          <a:lstStyle/>
          <a:p>
            <a:r>
              <a:rPr lang="en-US" dirty="0"/>
              <a:t>Amazon Redshift</a:t>
            </a:r>
          </a:p>
        </p:txBody>
      </p:sp>
      <p:pic>
        <p:nvPicPr>
          <p:cNvPr id="13" name="Graphic 12">
            <a:extLst>
              <a:ext uri="{FF2B5EF4-FFF2-40B4-BE49-F238E27FC236}">
                <a16:creationId xmlns:a16="http://schemas.microsoft.com/office/drawing/2014/main" id="{35B4E7F1-7032-4446-8085-0E133611ACE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723" y="2148840"/>
            <a:ext cx="1280160" cy="1280160"/>
          </a:xfrm>
          <a:prstGeom prst="rect">
            <a:avLst/>
          </a:prstGeom>
        </p:spPr>
      </p:pic>
      <p:sp>
        <p:nvSpPr>
          <p:cNvPr id="9" name="TextBox 8">
            <a:extLst>
              <a:ext uri="{FF2B5EF4-FFF2-40B4-BE49-F238E27FC236}">
                <a16:creationId xmlns:a16="http://schemas.microsoft.com/office/drawing/2014/main" id="{439F6254-80C2-4822-917C-E0D91274B7E8}"/>
              </a:ext>
            </a:extLst>
          </p:cNvPr>
          <p:cNvSpPr txBox="1"/>
          <p:nvPr/>
        </p:nvSpPr>
        <p:spPr>
          <a:xfrm>
            <a:off x="455841" y="3495453"/>
            <a:ext cx="2301904" cy="954107"/>
          </a:xfrm>
          <a:prstGeom prst="rect">
            <a:avLst/>
          </a:prstGeom>
          <a:noFill/>
        </p:spPr>
        <p:txBody>
          <a:bodyPr wrap="square" rtlCol="0">
            <a:spAutoFit/>
          </a:bodyPr>
          <a:lstStyle/>
          <a:p>
            <a:pPr algn="ctr"/>
            <a:r>
              <a:rPr lang="en-US" sz="2800" dirty="0">
                <a:latin typeface="Amazon Ember" panose="02000000000000000000" pitchFamily="2" charset="0"/>
                <a:ea typeface="Amazon Ember" panose="02000000000000000000" pitchFamily="2" charset="0"/>
              </a:rPr>
              <a:t>Amazon </a:t>
            </a:r>
            <a:br>
              <a:rPr lang="en-US" sz="2800" dirty="0">
                <a:latin typeface="Amazon Ember" panose="02000000000000000000" pitchFamily="2" charset="0"/>
                <a:ea typeface="Amazon Ember" panose="02000000000000000000" pitchFamily="2" charset="0"/>
              </a:rPr>
            </a:br>
            <a:r>
              <a:rPr lang="en-US" sz="2800" dirty="0">
                <a:latin typeface="Amazon Ember" panose="02000000000000000000" pitchFamily="2" charset="0"/>
                <a:ea typeface="Amazon Ember" panose="02000000000000000000" pitchFamily="2" charset="0"/>
              </a:rPr>
              <a:t>Redshift</a:t>
            </a:r>
          </a:p>
        </p:txBody>
      </p:sp>
      <p:sp>
        <p:nvSpPr>
          <p:cNvPr id="11" name="Rectangle 10">
            <a:extLst>
              <a:ext uri="{FF2B5EF4-FFF2-40B4-BE49-F238E27FC236}">
                <a16:creationId xmlns:a16="http://schemas.microsoft.com/office/drawing/2014/main" id="{D21C4236-D5C2-4895-9C10-7AA46516715E}"/>
              </a:ext>
              <a:ext uri="{C183D7F6-B498-43B3-948B-1728B52AA6E4}">
                <adec:decorative xmlns:adec="http://schemas.microsoft.com/office/drawing/2017/decorative" val="1"/>
              </a:ext>
            </a:extLst>
          </p:cNvPr>
          <p:cNvSpPr/>
          <p:nvPr/>
        </p:nvSpPr>
        <p:spPr>
          <a:xfrm>
            <a:off x="455841" y="1885674"/>
            <a:ext cx="2203877" cy="2686326"/>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highlight>
                <a:srgbClr val="C0C0C0"/>
              </a:highlight>
            </a:endParaRPr>
          </a:p>
        </p:txBody>
      </p:sp>
      <p:sp>
        <p:nvSpPr>
          <p:cNvPr id="3" name="Content Placeholder 2">
            <a:extLst>
              <a:ext uri="{FF2B5EF4-FFF2-40B4-BE49-F238E27FC236}">
                <a16:creationId xmlns:a16="http://schemas.microsoft.com/office/drawing/2014/main" id="{C896CC70-D1E1-EA49-B7CD-0F98C291504D}"/>
              </a:ext>
            </a:extLst>
          </p:cNvPr>
          <p:cNvSpPr>
            <a:spLocks noGrp="1"/>
          </p:cNvSpPr>
          <p:nvPr>
            <p:ph idx="1"/>
          </p:nvPr>
        </p:nvSpPr>
        <p:spPr>
          <a:xfrm>
            <a:off x="2980470" y="1502447"/>
            <a:ext cx="8383937" cy="4190700"/>
          </a:xfrm>
        </p:spPr>
        <p:txBody>
          <a:bodyPr/>
          <a:lstStyle/>
          <a:p>
            <a:pPr marL="0" indent="0">
              <a:buNone/>
            </a:pPr>
            <a:r>
              <a:rPr lang="en-US" dirty="0">
                <a:latin typeface="Amazon Ember" panose="02000000000000000000" pitchFamily="2" charset="0"/>
                <a:ea typeface="Amazon Ember" panose="02000000000000000000" pitchFamily="2" charset="0"/>
              </a:rPr>
              <a:t>Amazon Redshift is a </a:t>
            </a:r>
            <a:r>
              <a:rPr lang="en-US" dirty="0">
                <a:solidFill>
                  <a:schemeClr val="accent5"/>
                </a:solidFill>
                <a:latin typeface="Amazon Ember" panose="02000000000000000000" pitchFamily="2" charset="0"/>
                <a:ea typeface="Amazon Ember" panose="02000000000000000000" pitchFamily="2" charset="0"/>
              </a:rPr>
              <a:t>data warehousing </a:t>
            </a:r>
            <a:r>
              <a:rPr lang="en-US" dirty="0">
                <a:latin typeface="Amazon Ember" panose="02000000000000000000" pitchFamily="2" charset="0"/>
                <a:ea typeface="Amazon Ember" panose="02000000000000000000" pitchFamily="2" charset="0"/>
              </a:rPr>
              <a:t>service.</a:t>
            </a:r>
          </a:p>
          <a:p>
            <a:pPr lvl="1"/>
            <a:endParaRPr lang="en-US" dirty="0"/>
          </a:p>
          <a:p>
            <a:r>
              <a:rPr lang="en-US" dirty="0"/>
              <a:t>Is used for online analytics processing (OLAP)</a:t>
            </a:r>
          </a:p>
          <a:p>
            <a:pPr lvl="1"/>
            <a:endParaRPr lang="en-US" dirty="0"/>
          </a:p>
          <a:p>
            <a:r>
              <a:rPr lang="en-US" dirty="0"/>
              <a:t>Stores very large datasets</a:t>
            </a:r>
          </a:p>
          <a:p>
            <a:pPr lvl="1"/>
            <a:r>
              <a:rPr lang="en-US" dirty="0"/>
              <a:t>Store highly structured, frequently accessed data in Amazon Redshift</a:t>
            </a:r>
          </a:p>
          <a:p>
            <a:pPr lvl="1"/>
            <a:r>
              <a:rPr lang="en-US" dirty="0"/>
              <a:t>Can also store exabytes of structured, semistructured, and unstructured data in Amazon S3</a:t>
            </a:r>
          </a:p>
          <a:p>
            <a:endParaRPr lang="en-US" dirty="0"/>
          </a:p>
        </p:txBody>
      </p:sp>
      <p:sp>
        <p:nvSpPr>
          <p:cNvPr id="4" name="Footer Placeholder 3">
            <a:extLst>
              <a:ext uri="{FF2B5EF4-FFF2-40B4-BE49-F238E27FC236}">
                <a16:creationId xmlns:a16="http://schemas.microsoft.com/office/drawing/2014/main" id="{30EDBB2B-F6C4-B744-90D2-1E058B3258FA}"/>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B658BDE-0AB7-F84E-963B-95E32247ED7A}"/>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1555135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a:buClr>
                <a:schemeClr val="tx1"/>
              </a:buClr>
            </a:pPr>
            <a:r>
              <a:rPr lang="en-US" sz="2000" dirty="0">
                <a:solidFill>
                  <a:schemeClr val="accent5"/>
                </a:solidFill>
                <a:latin typeface="Amazon Ember" panose="02000000000000000000" pitchFamily="2" charset="0"/>
                <a:ea typeface="Amazon Ember" panose="02000000000000000000" pitchFamily="2" charset="0"/>
              </a:rPr>
              <a:t>Managed AWS database services </a:t>
            </a:r>
            <a:r>
              <a:rPr lang="en-US" sz="2000" dirty="0"/>
              <a:t>handle administration tasks so you can focus on your applications</a:t>
            </a:r>
          </a:p>
          <a:p>
            <a:pPr>
              <a:buClr>
                <a:schemeClr val="tx1"/>
              </a:buClr>
            </a:pPr>
            <a:r>
              <a:rPr lang="en-US" sz="2000" dirty="0">
                <a:latin typeface="+mn-lt"/>
              </a:rPr>
              <a:t>Amazon RDS supports </a:t>
            </a:r>
            <a:r>
              <a:rPr lang="en-US" sz="2000" dirty="0">
                <a:solidFill>
                  <a:schemeClr val="accent5"/>
                </a:solidFill>
                <a:latin typeface="Amazon Ember" panose="02000000000000000000" pitchFamily="2" charset="0"/>
                <a:ea typeface="Amazon Ember" panose="02000000000000000000" pitchFamily="2" charset="0"/>
              </a:rPr>
              <a:t>Microsoft SQL Serve</a:t>
            </a:r>
            <a:r>
              <a:rPr lang="en-US" sz="2000" dirty="0">
                <a:latin typeface="Amazon Ember" panose="02000000000000000000" pitchFamily="2" charset="0"/>
                <a:ea typeface="Amazon Ember" panose="02000000000000000000" pitchFamily="2" charset="0"/>
              </a:rPr>
              <a:t>r</a:t>
            </a:r>
            <a:r>
              <a:rPr lang="en-US" sz="2000" dirty="0">
                <a:latin typeface="+mn-lt"/>
              </a:rPr>
              <a:t>, </a:t>
            </a:r>
            <a:r>
              <a:rPr lang="en-US" sz="2000" dirty="0">
                <a:solidFill>
                  <a:schemeClr val="accent5"/>
                </a:solidFill>
                <a:latin typeface="Amazon Ember" panose="02000000000000000000" pitchFamily="2" charset="0"/>
                <a:ea typeface="Amazon Ember" panose="02000000000000000000" pitchFamily="2" charset="0"/>
              </a:rPr>
              <a:t>Oracle</a:t>
            </a:r>
            <a:r>
              <a:rPr lang="en-US" sz="2000" dirty="0">
                <a:latin typeface="+mn-lt"/>
              </a:rPr>
              <a:t>, </a:t>
            </a:r>
            <a:r>
              <a:rPr lang="en-US" sz="2000" dirty="0">
                <a:solidFill>
                  <a:schemeClr val="accent5"/>
                </a:solidFill>
                <a:latin typeface="Amazon Ember" panose="02000000000000000000" pitchFamily="2" charset="0"/>
                <a:ea typeface="Amazon Ember" panose="02000000000000000000" pitchFamily="2" charset="0"/>
              </a:rPr>
              <a:t>MySQL</a:t>
            </a:r>
            <a:r>
              <a:rPr lang="en-US" sz="2000" dirty="0">
                <a:latin typeface="+mn-lt"/>
              </a:rPr>
              <a:t>, </a:t>
            </a:r>
            <a:r>
              <a:rPr lang="en-US" sz="2000" dirty="0">
                <a:solidFill>
                  <a:schemeClr val="accent5"/>
                </a:solidFill>
                <a:latin typeface="Amazon Ember" panose="02000000000000000000" pitchFamily="2" charset="0"/>
                <a:ea typeface="Amazon Ember" panose="02000000000000000000" pitchFamily="2" charset="0"/>
              </a:rPr>
              <a:t>PostgreSQL</a:t>
            </a:r>
            <a:r>
              <a:rPr lang="en-US" sz="2000" dirty="0">
                <a:latin typeface="+mn-lt"/>
              </a:rPr>
              <a:t>, </a:t>
            </a:r>
            <a:r>
              <a:rPr lang="en-US" sz="2000" dirty="0">
                <a:solidFill>
                  <a:schemeClr val="accent5"/>
                </a:solidFill>
                <a:latin typeface="Amazon Ember" panose="02000000000000000000" pitchFamily="2" charset="0"/>
                <a:ea typeface="Amazon Ember" panose="02000000000000000000" pitchFamily="2" charset="0"/>
              </a:rPr>
              <a:t>Aurora</a:t>
            </a:r>
            <a:r>
              <a:rPr lang="en-US" sz="2000" dirty="0">
                <a:latin typeface="+mn-lt"/>
              </a:rPr>
              <a:t>, and </a:t>
            </a:r>
            <a:r>
              <a:rPr lang="en-US" sz="2000" dirty="0">
                <a:solidFill>
                  <a:schemeClr val="accent5"/>
                </a:solidFill>
                <a:latin typeface="Amazon Ember" panose="02000000000000000000" pitchFamily="2" charset="0"/>
                <a:ea typeface="Amazon Ember" panose="02000000000000000000" pitchFamily="2" charset="0"/>
              </a:rPr>
              <a:t>MariaDB</a:t>
            </a:r>
            <a:endParaRPr lang="en-US" sz="2000" dirty="0">
              <a:latin typeface="+mn-lt"/>
            </a:endParaRPr>
          </a:p>
          <a:p>
            <a:pPr>
              <a:buClr>
                <a:schemeClr val="tx1"/>
              </a:buClr>
            </a:pPr>
            <a:r>
              <a:rPr lang="en-US" sz="2000" dirty="0">
                <a:latin typeface="+mn-lt"/>
              </a:rPr>
              <a:t>Amazon RDS </a:t>
            </a:r>
            <a:r>
              <a:rPr lang="en-US" sz="2000" dirty="0">
                <a:solidFill>
                  <a:schemeClr val="accent5"/>
                </a:solidFill>
                <a:latin typeface="Amazon Ember" panose="02000000000000000000" pitchFamily="2" charset="0"/>
                <a:ea typeface="Amazon Ember" panose="02000000000000000000" pitchFamily="2" charset="0"/>
              </a:rPr>
              <a:t>Multi-AZ deployments provide high availability </a:t>
            </a:r>
            <a:r>
              <a:rPr lang="en-US" sz="2000" dirty="0">
                <a:latin typeface="+mn-lt"/>
              </a:rPr>
              <a:t>with automatic failover</a:t>
            </a:r>
          </a:p>
          <a:p>
            <a:pPr>
              <a:buClr>
                <a:schemeClr val="tx1"/>
              </a:buClr>
            </a:pPr>
            <a:r>
              <a:rPr lang="en-US" sz="2000" dirty="0">
                <a:latin typeface="+mn-lt"/>
              </a:rPr>
              <a:t>You can have up to five </a:t>
            </a:r>
            <a:r>
              <a:rPr lang="en-US" sz="2000" dirty="0">
                <a:solidFill>
                  <a:schemeClr val="accent5"/>
                </a:solidFill>
                <a:latin typeface="Amazon Ember" panose="02000000000000000000" pitchFamily="2" charset="0"/>
                <a:ea typeface="Amazon Ember" panose="02000000000000000000" pitchFamily="2" charset="0"/>
              </a:rPr>
              <a:t>read replicas </a:t>
            </a:r>
            <a:r>
              <a:rPr lang="en-US" sz="2000" dirty="0">
                <a:latin typeface="+mn-lt"/>
              </a:rPr>
              <a:t>per primary database to improve Amazon RDS </a:t>
            </a:r>
            <a:r>
              <a:rPr lang="en-US" sz="2000" dirty="0">
                <a:solidFill>
                  <a:schemeClr val="accent5"/>
                </a:solidFill>
                <a:latin typeface="Amazon Ember" panose="02000000000000000000" pitchFamily="2" charset="0"/>
                <a:ea typeface="Amazon Ember" panose="02000000000000000000" pitchFamily="2" charset="0"/>
              </a:rPr>
              <a:t>performance</a:t>
            </a:r>
          </a:p>
          <a:p>
            <a:pPr>
              <a:buClr>
                <a:schemeClr val="tx1"/>
              </a:buClr>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Aurora </a:t>
            </a:r>
            <a:r>
              <a:rPr lang="en-US" sz="2000" dirty="0">
                <a:latin typeface="+mn-lt"/>
              </a:rPr>
              <a:t>is a fully managed, MySQL- and PostgreSQL-compatible, relational database engine</a:t>
            </a:r>
          </a:p>
          <a:p>
            <a:pPr>
              <a:buClr>
                <a:schemeClr val="tx1"/>
              </a:buClr>
            </a:pPr>
            <a:r>
              <a:rPr lang="en-US" sz="2000" dirty="0">
                <a:latin typeface="+mn-lt"/>
              </a:rPr>
              <a:t>Amazon Redshift is a </a:t>
            </a:r>
            <a:r>
              <a:rPr lang="en-US" sz="2000" dirty="0"/>
              <a:t>relational database offering for</a:t>
            </a:r>
            <a:r>
              <a:rPr lang="en-US" sz="2000" dirty="0">
                <a:latin typeface="+mn-lt"/>
              </a:rPr>
              <a:t> </a:t>
            </a:r>
            <a:r>
              <a:rPr lang="en-US" sz="2000" dirty="0">
                <a:solidFill>
                  <a:schemeClr val="accent5"/>
                </a:solidFill>
                <a:latin typeface="Amazon Ember" panose="02000000000000000000" pitchFamily="2" charset="0"/>
                <a:ea typeface="Amazon Ember" panose="02000000000000000000" pitchFamily="2" charset="0"/>
              </a:rPr>
              <a:t>data warehousing</a:t>
            </a:r>
            <a:endParaRPr lang="en-US" sz="20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34</a:t>
            </a:fld>
            <a:endParaRPr lang="en-US" dirty="0"/>
          </a:p>
        </p:txBody>
      </p:sp>
    </p:spTree>
    <p:custDataLst>
      <p:tags r:id="rId1"/>
    </p:custDataLst>
    <p:extLst>
      <p:ext uri="{BB962C8B-B14F-4D97-AF65-F5344CB8AC3E}">
        <p14:creationId xmlns:p14="http://schemas.microsoft.com/office/powerpoint/2010/main" val="1719123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5: Adding a Database Layer</a:t>
            </a:r>
          </a:p>
        </p:txBody>
      </p:sp>
      <p:sp>
        <p:nvSpPr>
          <p:cNvPr id="2" name="Title 1"/>
          <p:cNvSpPr>
            <a:spLocks noGrp="1"/>
          </p:cNvSpPr>
          <p:nvPr>
            <p:ph type="title"/>
          </p:nvPr>
        </p:nvSpPr>
        <p:spPr/>
        <p:txBody>
          <a:bodyPr>
            <a:noAutofit/>
          </a:bodyPr>
          <a:lstStyle/>
          <a:p>
            <a:r>
              <a:rPr lang="en-US" sz="4000" dirty="0">
                <a:latin typeface="+mj-lt"/>
              </a:rPr>
              <a:t>Section 4: Amazon DynamoDB</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716735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DynamoDB</a:t>
            </a:r>
          </a:p>
        </p:txBody>
      </p:sp>
      <p:pic>
        <p:nvPicPr>
          <p:cNvPr id="22" name="Graphic 21">
            <a:extLst>
              <a:ext uri="{FF2B5EF4-FFF2-40B4-BE49-F238E27FC236}">
                <a16:creationId xmlns:a16="http://schemas.microsoft.com/office/drawing/2014/main" id="{437C613C-D9CE-3143-9B8C-E984F3D46E3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7175" y="2177372"/>
            <a:ext cx="1262080" cy="1262080"/>
          </a:xfrm>
          <a:prstGeom prst="rect">
            <a:avLst/>
          </a:prstGeom>
        </p:spPr>
      </p:pic>
      <p:sp>
        <p:nvSpPr>
          <p:cNvPr id="20" name="TextBox 19">
            <a:extLst>
              <a:ext uri="{FF2B5EF4-FFF2-40B4-BE49-F238E27FC236}">
                <a16:creationId xmlns:a16="http://schemas.microsoft.com/office/drawing/2014/main" id="{3D4503A7-6496-A74F-83BF-719675C348CA}"/>
              </a:ext>
            </a:extLst>
          </p:cNvPr>
          <p:cNvSpPr txBox="1"/>
          <p:nvPr/>
        </p:nvSpPr>
        <p:spPr>
          <a:xfrm>
            <a:off x="471483" y="3526470"/>
            <a:ext cx="1972759"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sp>
        <p:nvSpPr>
          <p:cNvPr id="23" name="Rectangle 22">
            <a:extLst>
              <a:ext uri="{FF2B5EF4-FFF2-40B4-BE49-F238E27FC236}">
                <a16:creationId xmlns:a16="http://schemas.microsoft.com/office/drawing/2014/main" id="{424407EB-DA06-A040-847A-AFE4F4FBA490}"/>
              </a:ext>
              <a:ext uri="{C183D7F6-B498-43B3-948B-1728B52AA6E4}">
                <adec:decorative xmlns:adec="http://schemas.microsoft.com/office/drawing/2017/decorative" val="1"/>
              </a:ext>
            </a:extLst>
          </p:cNvPr>
          <p:cNvSpPr/>
          <p:nvPr/>
        </p:nvSpPr>
        <p:spPr>
          <a:xfrm>
            <a:off x="355923" y="1886771"/>
            <a:ext cx="2203877" cy="2718230"/>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highlight>
                <a:srgbClr val="C0C0C0"/>
              </a:highlight>
            </a:endParaRPr>
          </a:p>
        </p:txBody>
      </p:sp>
      <p:sp>
        <p:nvSpPr>
          <p:cNvPr id="5" name="Text Placeholder 4"/>
          <p:cNvSpPr>
            <a:spLocks noGrp="1"/>
          </p:cNvSpPr>
          <p:nvPr>
            <p:ph type="body" sz="quarter" idx="25"/>
          </p:nvPr>
        </p:nvSpPr>
        <p:spPr>
          <a:xfrm>
            <a:off x="2463661" y="1597342"/>
            <a:ext cx="8552508" cy="1101982"/>
          </a:xfrm>
        </p:spPr>
        <p:txBody>
          <a:bodyPr>
            <a:normAutofit/>
          </a:bodyPr>
          <a:lstStyle/>
          <a:p>
            <a:pPr>
              <a:spcAft>
                <a:spcPts val="600"/>
              </a:spcAft>
            </a:pPr>
            <a:r>
              <a:rPr lang="en-US" sz="2400" dirty="0">
                <a:solidFill>
                  <a:schemeClr val="tx1"/>
                </a:solidFill>
                <a:latin typeface="Amazon Ember" panose="02000000000000000000" pitchFamily="2" charset="0"/>
                <a:ea typeface="Amazon Ember" panose="02000000000000000000" pitchFamily="2" charset="0"/>
              </a:rPr>
              <a:t>A fully managed </a:t>
            </a:r>
            <a:r>
              <a:rPr lang="en-US" sz="2400" dirty="0">
                <a:latin typeface="Amazon Ember" panose="02000000000000000000" pitchFamily="2" charset="0"/>
                <a:ea typeface="Amazon Ember" panose="02000000000000000000" pitchFamily="2" charset="0"/>
              </a:rPr>
              <a:t>non-relational </a:t>
            </a:r>
            <a:br>
              <a:rPr lang="en-US" sz="2400" dirty="0">
                <a:solidFill>
                  <a:schemeClr val="tx1"/>
                </a:solidFill>
                <a:latin typeface="Amazon Ember" panose="02000000000000000000" pitchFamily="2" charset="0"/>
                <a:ea typeface="Amazon Ember" panose="02000000000000000000" pitchFamily="2" charset="0"/>
              </a:rPr>
            </a:br>
            <a:r>
              <a:rPr lang="en-US" sz="2400" dirty="0">
                <a:latin typeface="Amazon Ember" panose="02000000000000000000" pitchFamily="2" charset="0"/>
                <a:ea typeface="Amazon Ember" panose="02000000000000000000" pitchFamily="2" charset="0"/>
              </a:rPr>
              <a:t>key-value </a:t>
            </a:r>
            <a:r>
              <a:rPr lang="en-US" sz="2400" dirty="0">
                <a:solidFill>
                  <a:schemeClr val="tx1"/>
                </a:solidFill>
                <a:latin typeface="Amazon Ember" panose="02000000000000000000" pitchFamily="2" charset="0"/>
                <a:ea typeface="Amazon Ember" panose="02000000000000000000" pitchFamily="2" charset="0"/>
              </a:rPr>
              <a:t>and </a:t>
            </a:r>
            <a:r>
              <a:rPr lang="en-US" sz="2400" dirty="0">
                <a:latin typeface="Amazon Ember" panose="02000000000000000000" pitchFamily="2" charset="0"/>
                <a:ea typeface="Amazon Ember" panose="02000000000000000000" pitchFamily="2" charset="0"/>
              </a:rPr>
              <a:t>document</a:t>
            </a:r>
            <a:r>
              <a:rPr lang="en-US" sz="2400" dirty="0">
                <a:solidFill>
                  <a:schemeClr val="tx1"/>
                </a:solidFill>
                <a:latin typeface="Amazon Ember" panose="02000000000000000000" pitchFamily="2" charset="0"/>
                <a:ea typeface="Amazon Ember" panose="02000000000000000000" pitchFamily="2" charset="0"/>
              </a:rPr>
              <a:t> database service.</a:t>
            </a:r>
          </a:p>
        </p:txBody>
      </p:sp>
      <p:grpSp>
        <p:nvGrpSpPr>
          <p:cNvPr id="7" name="Group 6">
            <a:extLst>
              <a:ext uri="{FF2B5EF4-FFF2-40B4-BE49-F238E27FC236}">
                <a16:creationId xmlns:a16="http://schemas.microsoft.com/office/drawing/2014/main" id="{17F8951D-48CA-8D49-B1BB-C0650F240C5C}"/>
              </a:ext>
              <a:ext uri="{C183D7F6-B498-43B3-948B-1728B52AA6E4}">
                <adec:decorative xmlns:adec="http://schemas.microsoft.com/office/drawing/2017/decorative" val="1"/>
              </a:ext>
            </a:extLst>
          </p:cNvPr>
          <p:cNvGrpSpPr/>
          <p:nvPr/>
        </p:nvGrpSpPr>
        <p:grpSpPr>
          <a:xfrm>
            <a:off x="3561233" y="2834176"/>
            <a:ext cx="6827367" cy="1585425"/>
            <a:chOff x="3561233" y="2834176"/>
            <a:chExt cx="6827367" cy="1585425"/>
          </a:xfrm>
        </p:grpSpPr>
        <p:pic>
          <p:nvPicPr>
            <p:cNvPr id="16" name="Graphic 15" descr="Bar graph with upward trend">
              <a:extLst>
                <a:ext uri="{FF2B5EF4-FFF2-40B4-BE49-F238E27FC236}">
                  <a16:creationId xmlns:a16="http://schemas.microsoft.com/office/drawing/2014/main" id="{2EE8804E-050E-F449-B718-31A16A4E52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1233" y="2914650"/>
              <a:ext cx="1504951" cy="1504951"/>
            </a:xfrm>
            <a:prstGeom prst="rect">
              <a:avLst/>
            </a:prstGeom>
          </p:spPr>
        </p:pic>
        <p:grpSp>
          <p:nvGrpSpPr>
            <p:cNvPr id="6" name="Group 5">
              <a:extLst>
                <a:ext uri="{FF2B5EF4-FFF2-40B4-BE49-F238E27FC236}">
                  <a16:creationId xmlns:a16="http://schemas.microsoft.com/office/drawing/2014/main" id="{6B2F397B-923E-7D47-848D-65FAE6624CE3}"/>
                </a:ext>
              </a:extLst>
            </p:cNvPr>
            <p:cNvGrpSpPr/>
            <p:nvPr/>
          </p:nvGrpSpPr>
          <p:grpSpPr>
            <a:xfrm>
              <a:off x="5964246" y="2896205"/>
              <a:ext cx="1522989" cy="1472596"/>
              <a:chOff x="6495633" y="1807856"/>
              <a:chExt cx="1522989" cy="1472596"/>
            </a:xfrm>
          </p:grpSpPr>
          <p:sp>
            <p:nvSpPr>
              <p:cNvPr id="54" name="TextBox 53">
                <a:extLst>
                  <a:ext uri="{FF2B5EF4-FFF2-40B4-BE49-F238E27FC236}">
                    <a16:creationId xmlns:a16="http://schemas.microsoft.com/office/drawing/2014/main" id="{0B663E07-5D72-4C40-98CF-2FF303F256E4}"/>
                  </a:ext>
                </a:extLst>
              </p:cNvPr>
              <p:cNvSpPr txBox="1"/>
              <p:nvPr/>
            </p:nvSpPr>
            <p:spPr>
              <a:xfrm flipH="1">
                <a:off x="7309599" y="2320486"/>
                <a:ext cx="575590" cy="959966"/>
              </a:xfrm>
              <a:prstGeom prst="rect">
                <a:avLst/>
              </a:prstGeom>
              <a:noFill/>
            </p:spPr>
            <p:txBody>
              <a:bodyPr wrap="square" rtlCol="0">
                <a:spAutoFit/>
              </a:bodyPr>
              <a:lstStyle/>
              <a:p>
                <a:r>
                  <a:rPr lang="en-US" sz="5400" dirty="0">
                    <a:solidFill>
                      <a:srgbClr val="FF0000">
                        <a:alpha val="53000"/>
                      </a:srgbClr>
                    </a:solidFill>
                    <a:latin typeface="Amazon Ember Light" panose="020B0403020204020204" pitchFamily="34" charset="0"/>
                    <a:ea typeface="Amazon Ember Light" panose="020B0403020204020204" pitchFamily="34" charset="0"/>
                    <a:cs typeface="Amazon Ember Light" panose="020B0403020204020204" pitchFamily="34" charset="0"/>
                  </a:rPr>
                  <a:t>X </a:t>
                </a:r>
                <a:endParaRPr lang="en-US" sz="8000" dirty="0">
                  <a:solidFill>
                    <a:srgbClr val="FF0000">
                      <a:alpha val="53000"/>
                    </a:srgb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TextBox 35">
                <a:extLst>
                  <a:ext uri="{FF2B5EF4-FFF2-40B4-BE49-F238E27FC236}">
                    <a16:creationId xmlns:a16="http://schemas.microsoft.com/office/drawing/2014/main" id="{897A8A03-EF0A-DD49-AFE7-AC7AF70BA41A}"/>
                  </a:ext>
                </a:extLst>
              </p:cNvPr>
              <p:cNvSpPr txBox="1"/>
              <p:nvPr/>
            </p:nvSpPr>
            <p:spPr>
              <a:xfrm>
                <a:off x="7271302" y="2562659"/>
                <a:ext cx="747320"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24/7</a:t>
                </a:r>
              </a:p>
            </p:txBody>
          </p:sp>
          <p:pic>
            <p:nvPicPr>
              <p:cNvPr id="35" name="Graphic 34" descr="Gears">
                <a:extLst>
                  <a:ext uri="{FF2B5EF4-FFF2-40B4-BE49-F238E27FC236}">
                    <a16:creationId xmlns:a16="http://schemas.microsoft.com/office/drawing/2014/main" id="{ED735EDA-5E5F-6248-8C40-C2DFABD58C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5633" y="1807856"/>
                <a:ext cx="1418045" cy="1418045"/>
              </a:xfrm>
              <a:prstGeom prst="rect">
                <a:avLst/>
              </a:prstGeom>
            </p:spPr>
          </p:pic>
        </p:grpSp>
        <p:pic>
          <p:nvPicPr>
            <p:cNvPr id="59" name="Graphic 58" descr="Ribbon">
              <a:extLst>
                <a:ext uri="{FF2B5EF4-FFF2-40B4-BE49-F238E27FC236}">
                  <a16:creationId xmlns:a16="http://schemas.microsoft.com/office/drawing/2014/main" id="{64876230-1F63-6445-845C-7C68287045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2508" y="3690900"/>
              <a:ext cx="626092" cy="626092"/>
            </a:xfrm>
            <a:prstGeom prst="rect">
              <a:avLst/>
            </a:prstGeom>
          </p:spPr>
        </p:pic>
        <p:pic>
          <p:nvPicPr>
            <p:cNvPr id="61" name="Graphic 60" descr="Database">
              <a:extLst>
                <a:ext uri="{FF2B5EF4-FFF2-40B4-BE49-F238E27FC236}">
                  <a16:creationId xmlns:a16="http://schemas.microsoft.com/office/drawing/2014/main" id="{38035C22-55C6-5B46-8A47-5F41D2192D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73554" y="2834176"/>
              <a:ext cx="1519847" cy="1519847"/>
            </a:xfrm>
            <a:prstGeom prst="rect">
              <a:avLst/>
            </a:prstGeom>
          </p:spPr>
        </p:pic>
      </p:grpSp>
      <p:sp>
        <p:nvSpPr>
          <p:cNvPr id="14" name="Text Placeholder 13"/>
          <p:cNvSpPr>
            <a:spLocks noGrp="1"/>
          </p:cNvSpPr>
          <p:nvPr>
            <p:ph type="body" sz="quarter" idx="23"/>
          </p:nvPr>
        </p:nvSpPr>
        <p:spPr>
          <a:xfrm>
            <a:off x="2877861" y="4323296"/>
            <a:ext cx="2743200" cy="626092"/>
          </a:xfrm>
        </p:spPr>
        <p:txBody>
          <a:bodyPr/>
          <a:lstStyle/>
          <a:p>
            <a:r>
              <a:rPr lang="en-US" b="0" dirty="0">
                <a:latin typeface="Amazon Ember" panose="02000000000000000000" pitchFamily="2" charset="0"/>
                <a:ea typeface="Amazon Ember" panose="02000000000000000000" pitchFamily="2" charset="0"/>
              </a:rPr>
              <a:t>Performance </a:t>
            </a:r>
            <a:br>
              <a:rPr lang="en-US" b="0" dirty="0">
                <a:latin typeface="Amazon Ember" panose="02000000000000000000" pitchFamily="2" charset="0"/>
                <a:ea typeface="Amazon Ember" panose="02000000000000000000" pitchFamily="2" charset="0"/>
              </a:rPr>
            </a:br>
            <a:r>
              <a:rPr lang="en-US" b="0" dirty="0">
                <a:latin typeface="Amazon Ember" panose="02000000000000000000" pitchFamily="2" charset="0"/>
                <a:ea typeface="Amazon Ember" panose="02000000000000000000" pitchFamily="2" charset="0"/>
              </a:rPr>
              <a:t>at any scale</a:t>
            </a:r>
          </a:p>
        </p:txBody>
      </p:sp>
      <p:sp>
        <p:nvSpPr>
          <p:cNvPr id="21" name="Text Placeholder 20">
            <a:extLst>
              <a:ext uri="{FF2B5EF4-FFF2-40B4-BE49-F238E27FC236}">
                <a16:creationId xmlns:a16="http://schemas.microsoft.com/office/drawing/2014/main" id="{E7BE8E7E-AA06-4444-86C0-495B5EE2B1DC}"/>
              </a:ext>
            </a:extLst>
          </p:cNvPr>
          <p:cNvSpPr>
            <a:spLocks noGrp="1"/>
          </p:cNvSpPr>
          <p:nvPr>
            <p:ph type="body" sz="quarter" idx="28"/>
          </p:nvPr>
        </p:nvSpPr>
        <p:spPr>
          <a:xfrm>
            <a:off x="3121289" y="5039203"/>
            <a:ext cx="2384838" cy="776491"/>
          </a:xfrm>
        </p:spPr>
        <p:txBody>
          <a:bodyPr/>
          <a:lstStyle/>
          <a:p>
            <a:r>
              <a:rPr lang="en-US" sz="1800" dirty="0"/>
              <a:t>Extreme horizontal scaling capability</a:t>
            </a:r>
          </a:p>
        </p:txBody>
      </p:sp>
      <p:sp>
        <p:nvSpPr>
          <p:cNvPr id="9" name="Text Placeholder 8"/>
          <p:cNvSpPr>
            <a:spLocks noGrp="1"/>
          </p:cNvSpPr>
          <p:nvPr>
            <p:ph type="body" sz="quarter" idx="24"/>
          </p:nvPr>
        </p:nvSpPr>
        <p:spPr>
          <a:xfrm>
            <a:off x="5506555" y="4341614"/>
            <a:ext cx="2743200" cy="449262"/>
          </a:xfrm>
        </p:spPr>
        <p:txBody>
          <a:bodyPr/>
          <a:lstStyle/>
          <a:p>
            <a:r>
              <a:rPr lang="en-US" b="0" dirty="0">
                <a:latin typeface="Amazon Ember" panose="02000000000000000000" pitchFamily="2" charset="0"/>
                <a:ea typeface="Amazon Ember" panose="02000000000000000000" pitchFamily="2" charset="0"/>
              </a:rPr>
              <a:t>Serverless</a:t>
            </a:r>
          </a:p>
        </p:txBody>
      </p:sp>
      <p:sp>
        <p:nvSpPr>
          <p:cNvPr id="33" name="Text Placeholder 32">
            <a:extLst>
              <a:ext uri="{FF2B5EF4-FFF2-40B4-BE49-F238E27FC236}">
                <a16:creationId xmlns:a16="http://schemas.microsoft.com/office/drawing/2014/main" id="{FD59A7DF-A441-1349-BA84-B508E86B890D}"/>
              </a:ext>
            </a:extLst>
          </p:cNvPr>
          <p:cNvSpPr>
            <a:spLocks noGrp="1"/>
          </p:cNvSpPr>
          <p:nvPr>
            <p:ph type="body" sz="quarter" idx="27"/>
          </p:nvPr>
        </p:nvSpPr>
        <p:spPr>
          <a:xfrm>
            <a:off x="5685087" y="5038710"/>
            <a:ext cx="2352499" cy="1225551"/>
          </a:xfrm>
        </p:spPr>
        <p:txBody>
          <a:bodyPr/>
          <a:lstStyle/>
          <a:p>
            <a:r>
              <a:rPr lang="en-US" sz="1800" dirty="0"/>
              <a:t>Event-driven programming (serverless computing)</a:t>
            </a:r>
          </a:p>
          <a:p>
            <a:endParaRPr lang="en-US" sz="1800" dirty="0"/>
          </a:p>
        </p:txBody>
      </p:sp>
      <p:sp>
        <p:nvSpPr>
          <p:cNvPr id="62" name="Text Placeholder 13">
            <a:extLst>
              <a:ext uri="{FF2B5EF4-FFF2-40B4-BE49-F238E27FC236}">
                <a16:creationId xmlns:a16="http://schemas.microsoft.com/office/drawing/2014/main" id="{2055CE88-57F9-3D45-9709-F36759310C28}"/>
              </a:ext>
            </a:extLst>
          </p:cNvPr>
          <p:cNvSpPr txBox="1">
            <a:spLocks/>
          </p:cNvSpPr>
          <p:nvPr/>
        </p:nvSpPr>
        <p:spPr>
          <a:xfrm>
            <a:off x="8143204" y="4253199"/>
            <a:ext cx="2743200" cy="626092"/>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latin typeface="Amazon Ember" panose="02000000000000000000" pitchFamily="2" charset="0"/>
                <a:ea typeface="Amazon Ember" panose="02000000000000000000" pitchFamily="2" charset="0"/>
              </a:rPr>
              <a:t>Enterprise-ready</a:t>
            </a:r>
          </a:p>
        </p:txBody>
      </p:sp>
      <p:sp>
        <p:nvSpPr>
          <p:cNvPr id="26" name="Text Placeholder 25">
            <a:extLst>
              <a:ext uri="{FF2B5EF4-FFF2-40B4-BE49-F238E27FC236}">
                <a16:creationId xmlns:a16="http://schemas.microsoft.com/office/drawing/2014/main" id="{1326EDE6-366B-1047-B442-E6812A5B56F0}"/>
              </a:ext>
            </a:extLst>
          </p:cNvPr>
          <p:cNvSpPr>
            <a:spLocks noGrp="1"/>
          </p:cNvSpPr>
          <p:nvPr>
            <p:ph type="body" sz="quarter" idx="29"/>
          </p:nvPr>
        </p:nvSpPr>
        <p:spPr>
          <a:xfrm>
            <a:off x="8417590" y="5051207"/>
            <a:ext cx="2131523" cy="969090"/>
          </a:xfrm>
        </p:spPr>
        <p:txBody>
          <a:bodyPr/>
          <a:lstStyle/>
          <a:p>
            <a:r>
              <a:rPr lang="en-US" sz="1800" dirty="0"/>
              <a:t>Encryption, access controls, backups</a:t>
            </a:r>
          </a:p>
        </p:txBody>
      </p:sp>
      <p:sp>
        <p:nvSpPr>
          <p:cNvPr id="4" name="Footer Placeholder 3"/>
          <p:cNvSpPr>
            <a:spLocks noGrp="1"/>
          </p:cNvSpPr>
          <p:nvPr>
            <p:ph type="ftr" sz="quarter" idx="15"/>
          </p:nvPr>
        </p:nvSpPr>
        <p:spPr/>
        <p:txBody>
          <a:bodyPr/>
          <a:lstStyle/>
          <a:p>
            <a:r>
              <a:rPr lang="en-US" dirty="0"/>
              <a:t>© 2020, Amazon Web Services, Inc. or its Affiliates. All rights reserved.</a:t>
            </a:r>
          </a:p>
        </p:txBody>
      </p:sp>
      <p:sp>
        <p:nvSpPr>
          <p:cNvPr id="3" name="Slide Number Placeholder 2"/>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3444435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DynamoDB characteristics</a:t>
            </a:r>
          </a:p>
        </p:txBody>
      </p:sp>
      <p:pic>
        <p:nvPicPr>
          <p:cNvPr id="9" name="Graphic 8">
            <a:extLst>
              <a:ext uri="{FF2B5EF4-FFF2-40B4-BE49-F238E27FC236}">
                <a16:creationId xmlns:a16="http://schemas.microsoft.com/office/drawing/2014/main" id="{0E781506-E5A7-5F49-AFBB-B44CFD28B70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7175" y="2177372"/>
            <a:ext cx="1262080" cy="1262080"/>
          </a:xfrm>
          <a:prstGeom prst="rect">
            <a:avLst/>
          </a:prstGeom>
        </p:spPr>
      </p:pic>
      <p:sp>
        <p:nvSpPr>
          <p:cNvPr id="21" name="TextBox 20">
            <a:extLst>
              <a:ext uri="{FF2B5EF4-FFF2-40B4-BE49-F238E27FC236}">
                <a16:creationId xmlns:a16="http://schemas.microsoft.com/office/drawing/2014/main" id="{B442D2FF-FB4A-7C4D-973D-43C38A905AB1}"/>
              </a:ext>
            </a:extLst>
          </p:cNvPr>
          <p:cNvSpPr txBox="1"/>
          <p:nvPr/>
        </p:nvSpPr>
        <p:spPr>
          <a:xfrm>
            <a:off x="471483" y="3526470"/>
            <a:ext cx="1972759"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sp>
        <p:nvSpPr>
          <p:cNvPr id="16" name="Rectangle 15">
            <a:extLst>
              <a:ext uri="{FF2B5EF4-FFF2-40B4-BE49-F238E27FC236}">
                <a16:creationId xmlns:a16="http://schemas.microsoft.com/office/drawing/2014/main" id="{9352E954-C408-AE40-9988-2B4500D1CC09}"/>
              </a:ext>
              <a:ext uri="{C183D7F6-B498-43B3-948B-1728B52AA6E4}">
                <adec:decorative xmlns:adec="http://schemas.microsoft.com/office/drawing/2017/decorative" val="1"/>
              </a:ext>
            </a:extLst>
          </p:cNvPr>
          <p:cNvSpPr/>
          <p:nvPr/>
        </p:nvSpPr>
        <p:spPr>
          <a:xfrm>
            <a:off x="355923" y="1886771"/>
            <a:ext cx="2203877" cy="2718230"/>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highlight>
                <a:srgbClr val="C0C0C0"/>
              </a:highlight>
            </a:endParaRPr>
          </a:p>
        </p:txBody>
      </p:sp>
      <p:sp>
        <p:nvSpPr>
          <p:cNvPr id="3" name="Content Placeholder 2">
            <a:extLst>
              <a:ext uri="{FF2B5EF4-FFF2-40B4-BE49-F238E27FC236}">
                <a16:creationId xmlns:a16="http://schemas.microsoft.com/office/drawing/2014/main" id="{332289D0-DC12-4649-A17D-BCD6C679728B}"/>
              </a:ext>
            </a:extLst>
          </p:cNvPr>
          <p:cNvSpPr>
            <a:spLocks noGrp="1"/>
          </p:cNvSpPr>
          <p:nvPr>
            <p:ph idx="1"/>
          </p:nvPr>
        </p:nvSpPr>
        <p:spPr>
          <a:xfrm>
            <a:off x="2758594" y="1978168"/>
            <a:ext cx="6159979" cy="4315503"/>
          </a:xfrm>
        </p:spPr>
        <p:txBody>
          <a:bodyPr/>
          <a:lstStyle/>
          <a:p>
            <a:pPr marL="0" indent="0">
              <a:buNone/>
            </a:pPr>
            <a:r>
              <a:rPr lang="en-US" sz="2400" dirty="0"/>
              <a:t>Works well for applications that:</a:t>
            </a:r>
          </a:p>
          <a:p>
            <a:pPr lvl="1"/>
            <a:r>
              <a:rPr lang="en-US" sz="2000" dirty="0"/>
              <a:t>Have simple high-volume data (high-TB range)</a:t>
            </a:r>
          </a:p>
          <a:p>
            <a:pPr lvl="1"/>
            <a:r>
              <a:rPr lang="en-US" sz="2000" dirty="0"/>
              <a:t>Must scale quickly </a:t>
            </a:r>
          </a:p>
          <a:p>
            <a:pPr lvl="1"/>
            <a:r>
              <a:rPr lang="en-US" sz="2000" dirty="0"/>
              <a:t>Don't need complex joins</a:t>
            </a:r>
          </a:p>
          <a:p>
            <a:pPr lvl="1"/>
            <a:r>
              <a:rPr lang="en-US" sz="2000" dirty="0"/>
              <a:t>Require ultra-high throughput and low latency</a:t>
            </a:r>
          </a:p>
          <a:p>
            <a:pPr marL="457200" lvl="1" indent="0">
              <a:buNone/>
            </a:pPr>
            <a:endParaRPr lang="en-US" sz="2000" dirty="0"/>
          </a:p>
          <a:p>
            <a:pPr marL="0" indent="0">
              <a:buNone/>
            </a:pPr>
            <a:r>
              <a:rPr lang="en-US" sz="2400" dirty="0"/>
              <a:t>Key features</a:t>
            </a:r>
          </a:p>
          <a:p>
            <a:pPr lvl="1"/>
            <a:r>
              <a:rPr lang="en-US" sz="2000" dirty="0"/>
              <a:t>NoSQL tables</a:t>
            </a:r>
          </a:p>
          <a:p>
            <a:pPr lvl="1"/>
            <a:r>
              <a:rPr lang="en-US" sz="2000" dirty="0"/>
              <a:t>Items can have differing attributes</a:t>
            </a:r>
          </a:p>
          <a:p>
            <a:pPr lvl="1"/>
            <a:r>
              <a:rPr lang="en-US" sz="2000" dirty="0"/>
              <a:t>In-memory caching</a:t>
            </a:r>
          </a:p>
          <a:p>
            <a:pPr lvl="1"/>
            <a:r>
              <a:rPr lang="en-US" sz="2000" dirty="0"/>
              <a:t>Support for peaks of more than 20 million requests per second</a:t>
            </a:r>
          </a:p>
        </p:txBody>
      </p:sp>
      <p:pic>
        <p:nvPicPr>
          <p:cNvPr id="7" name="Picture 6">
            <a:extLst>
              <a:ext uri="{FF2B5EF4-FFF2-40B4-BE49-F238E27FC236}">
                <a16:creationId xmlns:a16="http://schemas.microsoft.com/office/drawing/2014/main" id="{F68AC7E8-8004-844A-B2C9-554B9FA0DAD9}"/>
              </a:ext>
              <a:ext uri="{C183D7F6-B498-43B3-948B-1728B52AA6E4}">
                <adec:decorative xmlns:adec="http://schemas.microsoft.com/office/drawing/2017/decorative" val="1"/>
              </a:ext>
            </a:extLst>
          </p:cNvPr>
          <p:cNvPicPr>
            <a:picLocks noChangeAspect="1"/>
          </p:cNvPicPr>
          <p:nvPr/>
        </p:nvPicPr>
        <p:blipFill>
          <a:blip r:embed="rId6">
            <a:alphaModFix amt="92000"/>
          </a:blip>
          <a:stretch>
            <a:fillRect/>
          </a:stretch>
        </p:blipFill>
        <p:spPr>
          <a:xfrm>
            <a:off x="9029700" y="1886771"/>
            <a:ext cx="2683888" cy="4171950"/>
          </a:xfrm>
          <a:prstGeom prst="rect">
            <a:avLst/>
          </a:prstGeom>
          <a:effectLst>
            <a:softEdge rad="76200"/>
          </a:effectLst>
        </p:spPr>
      </p:pic>
      <p:sp>
        <p:nvSpPr>
          <p:cNvPr id="8" name="Footer Placeholder 7">
            <a:extLst>
              <a:ext uri="{FF2B5EF4-FFF2-40B4-BE49-F238E27FC236}">
                <a16:creationId xmlns:a16="http://schemas.microsoft.com/office/drawing/2014/main" id="{3E940ED4-25A3-3E46-942D-823ADA770733}"/>
              </a:ext>
            </a:extLst>
          </p:cNvPr>
          <p:cNvSpPr>
            <a:spLocks noGrp="1"/>
          </p:cNvSpPr>
          <p:nvPr>
            <p:ph type="ftr" sz="quarter" idx="3"/>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01444AFB-401D-0B4A-B0A6-AAEB7F8AF793}"/>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2428613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DynamoDB data model</a:t>
            </a:r>
          </a:p>
        </p:txBody>
      </p:sp>
      <p:grpSp>
        <p:nvGrpSpPr>
          <p:cNvPr id="5" name="Group 4" descr="shows how data elements are stored as attributes and how data is partitioned by partition hash key. Detailed description in the notes below.">
            <a:extLst>
              <a:ext uri="{FF2B5EF4-FFF2-40B4-BE49-F238E27FC236}">
                <a16:creationId xmlns:a16="http://schemas.microsoft.com/office/drawing/2014/main" id="{FA225CB5-3E05-9140-B724-B4F4C2B9C491}"/>
              </a:ext>
            </a:extLst>
          </p:cNvPr>
          <p:cNvGrpSpPr/>
          <p:nvPr/>
        </p:nvGrpSpPr>
        <p:grpSpPr>
          <a:xfrm>
            <a:off x="240065" y="1236361"/>
            <a:ext cx="11697068" cy="5442575"/>
            <a:chOff x="240065" y="1236361"/>
            <a:chExt cx="11697068" cy="5442575"/>
          </a:xfrm>
        </p:grpSpPr>
        <p:sp>
          <p:nvSpPr>
            <p:cNvPr id="151" name="Rounded Rectangle 150"/>
            <p:cNvSpPr/>
            <p:nvPr/>
          </p:nvSpPr>
          <p:spPr>
            <a:xfrm>
              <a:off x="3341947" y="4931844"/>
              <a:ext cx="4951303" cy="667369"/>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Rounded Rectangle 63"/>
            <p:cNvSpPr/>
            <p:nvPr/>
          </p:nvSpPr>
          <p:spPr>
            <a:xfrm>
              <a:off x="3341945" y="4193227"/>
              <a:ext cx="5762046" cy="670600"/>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Rounded Rectangle 149"/>
            <p:cNvSpPr/>
            <p:nvPr/>
          </p:nvSpPr>
          <p:spPr>
            <a:xfrm>
              <a:off x="3352018" y="3494840"/>
              <a:ext cx="3277447" cy="638954"/>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Rounded Rectangle 65"/>
            <p:cNvSpPr/>
            <p:nvPr/>
          </p:nvSpPr>
          <p:spPr>
            <a:xfrm>
              <a:off x="3341945" y="2771874"/>
              <a:ext cx="6529534" cy="674984"/>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Rectangle 58"/>
            <p:cNvSpPr/>
            <p:nvPr/>
          </p:nvSpPr>
          <p:spPr>
            <a:xfrm>
              <a:off x="3185035" y="2178072"/>
              <a:ext cx="6861484" cy="3515341"/>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8" name="Straight Arrow Connector 67"/>
            <p:cNvCxnSpPr>
              <a:cxnSpLocks/>
              <a:stCxn id="66" idx="1"/>
            </p:cNvCxnSpPr>
            <p:nvPr/>
          </p:nvCxnSpPr>
          <p:spPr>
            <a:xfrm flipH="1" flipV="1">
              <a:off x="1553823" y="3081105"/>
              <a:ext cx="1788123" cy="28262"/>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cxnSpLocks/>
              <a:stCxn id="64" idx="1"/>
            </p:cNvCxnSpPr>
            <p:nvPr/>
          </p:nvCxnSpPr>
          <p:spPr>
            <a:xfrm flipH="1" flipV="1">
              <a:off x="1553823" y="4346850"/>
              <a:ext cx="1788123" cy="181676"/>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02254" y="5283146"/>
              <a:ext cx="1845736" cy="379557"/>
            </a:xfrm>
            <a:prstGeom prst="rect">
              <a:avLst/>
            </a:prstGeom>
            <a:noFill/>
          </p:spPr>
          <p:txBody>
            <a:bodyPr wrap="square" rtlCol="0">
              <a:spAutoFit/>
            </a:bodyPr>
            <a:lstStyle/>
            <a:p>
              <a:pPr algn="ctr"/>
              <a:r>
                <a:rPr lang="en-US" sz="1866" dirty="0">
                  <a:latin typeface="Amazon Ember" panose="020B0603020204020204" pitchFamily="34" charset="0"/>
                  <a:ea typeface="Amazon Ember" panose="020B0603020204020204" pitchFamily="34" charset="0"/>
                  <a:cs typeface="Amazon Ember" panose="020B0603020204020204" pitchFamily="34" charset="0"/>
                </a:rPr>
                <a:t>Partition1..N</a:t>
              </a:r>
            </a:p>
          </p:txBody>
        </p:sp>
        <p:cxnSp>
          <p:nvCxnSpPr>
            <p:cNvPr id="161" name="Straight Arrow Connector 160"/>
            <p:cNvCxnSpPr>
              <a:cxnSpLocks/>
              <a:stCxn id="150" idx="1"/>
            </p:cNvCxnSpPr>
            <p:nvPr/>
          </p:nvCxnSpPr>
          <p:spPr>
            <a:xfrm flipH="1" flipV="1">
              <a:off x="1553821" y="3718534"/>
              <a:ext cx="1798196" cy="95784"/>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a:cxnSpLocks/>
              <a:stCxn id="151" idx="1"/>
            </p:cNvCxnSpPr>
            <p:nvPr/>
          </p:nvCxnSpPr>
          <p:spPr>
            <a:xfrm flipH="1" flipV="1">
              <a:off x="1553823" y="4984280"/>
              <a:ext cx="1788123" cy="281248"/>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6699286" y="3492645"/>
              <a:ext cx="5203892" cy="1867989"/>
              <a:chOff x="5097886" y="1992094"/>
              <a:chExt cx="3903936" cy="1401356"/>
            </a:xfrm>
          </p:grpSpPr>
          <p:grpSp>
            <p:nvGrpSpPr>
              <p:cNvPr id="73" name="Group 72"/>
              <p:cNvGrpSpPr/>
              <p:nvPr/>
            </p:nvGrpSpPr>
            <p:grpSpPr>
              <a:xfrm>
                <a:off x="6269238" y="1992094"/>
                <a:ext cx="2732584" cy="776063"/>
                <a:chOff x="6328857" y="1973044"/>
                <a:chExt cx="2732584" cy="776063"/>
              </a:xfrm>
            </p:grpSpPr>
            <p:sp>
              <p:nvSpPr>
                <p:cNvPr id="83" name="TextBox 82"/>
                <p:cNvSpPr txBox="1"/>
                <p:nvPr/>
              </p:nvSpPr>
              <p:spPr>
                <a:xfrm>
                  <a:off x="7537269" y="2079952"/>
                  <a:ext cx="1524172" cy="669155"/>
                </a:xfrm>
                <a:prstGeom prst="rect">
                  <a:avLst/>
                </a:prstGeom>
                <a:solidFill>
                  <a:schemeClr val="accent4">
                    <a:lumMod val="20000"/>
                    <a:lumOff val="80000"/>
                  </a:schemeClr>
                </a:solidFill>
                <a:ln>
                  <a:solidFill>
                    <a:schemeClr val="accent1"/>
                  </a:solidFill>
                </a:ln>
              </p:spPr>
              <p:txBody>
                <a:bodyPr wrap="square" rtlCol="0">
                  <a:spAutoFit/>
                </a:bodyPr>
                <a:lstStyle/>
                <a:p>
                  <a:r>
                    <a:rPr lang="en-US" sz="1732"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Item</a:t>
                  </a:r>
                  <a:r>
                    <a:rPr lang="en-US" sz="1732" dirty="0">
                      <a:latin typeface="Amazon Ember" panose="020B0603020204020204" pitchFamily="34" charset="0"/>
                      <a:ea typeface="Amazon Ember" panose="020B0603020204020204" pitchFamily="34" charset="0"/>
                      <a:cs typeface="Amazon Ember" panose="020B0603020204020204" pitchFamily="34" charset="0"/>
                    </a:rPr>
                    <a:t> </a:t>
                  </a:r>
                  <a:r>
                    <a:rPr lang="en-US" sz="1732" dirty="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rPr>
                    <a:t>= A collection of attributes</a:t>
                  </a:r>
                </a:p>
              </p:txBody>
            </p:sp>
            <p:cxnSp>
              <p:nvCxnSpPr>
                <p:cNvPr id="67" name="Straight Arrow Connector 66"/>
                <p:cNvCxnSpPr>
                  <a:stCxn id="83" idx="1"/>
                </p:cNvCxnSpPr>
                <p:nvPr/>
              </p:nvCxnSpPr>
              <p:spPr>
                <a:xfrm flipH="1" flipV="1">
                  <a:off x="6328857" y="1973044"/>
                  <a:ext cx="1208412" cy="44148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cxnSp>
            <p:nvCxnSpPr>
              <p:cNvPr id="84" name="Straight Arrow Connector 83"/>
              <p:cNvCxnSpPr>
                <a:cxnSpLocks/>
                <a:stCxn id="83" idx="1"/>
                <a:endCxn id="64" idx="3"/>
              </p:cNvCxnSpPr>
              <p:nvPr/>
            </p:nvCxnSpPr>
            <p:spPr>
              <a:xfrm flipH="1">
                <a:off x="6901885" y="2433580"/>
                <a:ext cx="575765" cy="335627"/>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a:cxnSpLocks/>
                <a:stCxn id="83" idx="1"/>
              </p:cNvCxnSpPr>
              <p:nvPr/>
            </p:nvCxnSpPr>
            <p:spPr>
              <a:xfrm flipH="1" flipV="1">
                <a:off x="5097886" y="2358855"/>
                <a:ext cx="2379764" cy="74725"/>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208" name="Curved Connector 207"/>
              <p:cNvCxnSpPr>
                <a:cxnSpLocks/>
                <a:stCxn id="83" idx="1"/>
              </p:cNvCxnSpPr>
              <p:nvPr/>
            </p:nvCxnSpPr>
            <p:spPr>
              <a:xfrm rot="10800000" flipV="1">
                <a:off x="6332565" y="2433580"/>
                <a:ext cx="1145085" cy="959870"/>
              </a:xfrm>
              <a:prstGeom prst="curvedConnector3">
                <a:avLst>
                  <a:gd name="adj1" fmla="val 50000"/>
                </a:avLst>
              </a:prstGeom>
              <a:ln w="19050">
                <a:tailEnd type="triangle"/>
              </a:ln>
            </p:spPr>
            <p:style>
              <a:lnRef idx="2">
                <a:schemeClr val="accent1"/>
              </a:lnRef>
              <a:fillRef idx="0">
                <a:schemeClr val="accent1"/>
              </a:fillRef>
              <a:effectRef idx="1">
                <a:schemeClr val="accent1"/>
              </a:effectRef>
              <a:fontRef idx="minor">
                <a:schemeClr val="tx1"/>
              </a:fontRef>
            </p:style>
          </p:cxnSp>
        </p:grpSp>
        <p:sp>
          <p:nvSpPr>
            <p:cNvPr id="221" name="TextBox 220"/>
            <p:cNvSpPr txBox="1"/>
            <p:nvPr/>
          </p:nvSpPr>
          <p:spPr>
            <a:xfrm>
              <a:off x="240065" y="1848785"/>
              <a:ext cx="1970111" cy="892128"/>
            </a:xfrm>
            <a:prstGeom prst="rect">
              <a:avLst/>
            </a:prstGeom>
            <a:noFill/>
          </p:spPr>
          <p:txBody>
            <a:bodyPr wrap="square" rtlCol="0">
              <a:spAutoFit/>
            </a:bodyPr>
            <a:lstStyle/>
            <a:p>
              <a:pPr algn="ctr"/>
              <a:r>
                <a:rPr lang="en-US" sz="1732" dirty="0">
                  <a:latin typeface="Amazon Ember" panose="020B0603020204020204" pitchFamily="34" charset="0"/>
                  <a:ea typeface="Amazon Ember" panose="020B0603020204020204" pitchFamily="34" charset="0"/>
                  <a:cs typeface="Amazon Ember" panose="020B0603020204020204" pitchFamily="34" charset="0"/>
                </a:rPr>
                <a:t>Data partitioned by the partition (hash) key</a:t>
              </a:r>
            </a:p>
          </p:txBody>
        </p:sp>
        <p:grpSp>
          <p:nvGrpSpPr>
            <p:cNvPr id="62" name="Group 61"/>
            <p:cNvGrpSpPr/>
            <p:nvPr/>
          </p:nvGrpSpPr>
          <p:grpSpPr>
            <a:xfrm>
              <a:off x="3450095" y="2847131"/>
              <a:ext cx="6270350" cy="2639599"/>
              <a:chOff x="2660358" y="1507833"/>
              <a:chExt cx="4703987" cy="1980215"/>
            </a:xfrm>
          </p:grpSpPr>
          <p:sp>
            <p:nvSpPr>
              <p:cNvPr id="30" name="Rounded Rectangle 29"/>
              <p:cNvSpPr/>
              <p:nvPr/>
            </p:nvSpPr>
            <p:spPr>
              <a:xfrm>
                <a:off x="3252605"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ounded Rectangle 30"/>
              <p:cNvSpPr/>
              <p:nvPr/>
            </p:nvSpPr>
            <p:spPr>
              <a:xfrm>
                <a:off x="3254234"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ounded Rectangle 31"/>
              <p:cNvSpPr/>
              <p:nvPr/>
            </p:nvSpPr>
            <p:spPr>
              <a:xfrm>
                <a:off x="3259087"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Rounded Rectangle 32"/>
              <p:cNvSpPr/>
              <p:nvPr/>
            </p:nvSpPr>
            <p:spPr>
              <a:xfrm>
                <a:off x="3257765"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Rounded Rectangle 37"/>
              <p:cNvSpPr/>
              <p:nvPr/>
            </p:nvSpPr>
            <p:spPr>
              <a:xfrm>
                <a:off x="3860818"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Rounded Rectangle 38"/>
              <p:cNvSpPr/>
              <p:nvPr/>
            </p:nvSpPr>
            <p:spPr>
              <a:xfrm>
                <a:off x="3864076"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ed Rectangle 39"/>
              <p:cNvSpPr/>
              <p:nvPr/>
            </p:nvSpPr>
            <p:spPr>
              <a:xfrm>
                <a:off x="3873782"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ounded Rectangle 40"/>
              <p:cNvSpPr/>
              <p:nvPr/>
            </p:nvSpPr>
            <p:spPr>
              <a:xfrm>
                <a:off x="3871138"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ounded Rectangle 41"/>
              <p:cNvSpPr/>
              <p:nvPr/>
            </p:nvSpPr>
            <p:spPr>
              <a:xfrm>
                <a:off x="4469031"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Rounded Rectangle 42"/>
              <p:cNvSpPr/>
              <p:nvPr/>
            </p:nvSpPr>
            <p:spPr>
              <a:xfrm>
                <a:off x="4473917"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Rounded Rectangle 43"/>
              <p:cNvSpPr/>
              <p:nvPr/>
            </p:nvSpPr>
            <p:spPr>
              <a:xfrm>
                <a:off x="4488477"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Rounded Rectangle 44"/>
              <p:cNvSpPr/>
              <p:nvPr/>
            </p:nvSpPr>
            <p:spPr>
              <a:xfrm>
                <a:off x="4484511"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Rounded Rectangle 45"/>
              <p:cNvSpPr/>
              <p:nvPr/>
            </p:nvSpPr>
            <p:spPr>
              <a:xfrm>
                <a:off x="5077244"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Rounded Rectangle 47"/>
              <p:cNvSpPr/>
              <p:nvPr/>
            </p:nvSpPr>
            <p:spPr>
              <a:xfrm>
                <a:off x="5103172"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Rounded Rectangle 48"/>
              <p:cNvSpPr/>
              <p:nvPr/>
            </p:nvSpPr>
            <p:spPr>
              <a:xfrm>
                <a:off x="5097884"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Rounded Rectangle 49"/>
              <p:cNvSpPr/>
              <p:nvPr/>
            </p:nvSpPr>
            <p:spPr>
              <a:xfrm>
                <a:off x="5685457"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ounded Rectangle 51"/>
              <p:cNvSpPr/>
              <p:nvPr/>
            </p:nvSpPr>
            <p:spPr>
              <a:xfrm>
                <a:off x="5717867"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Rounded Rectangle 52"/>
              <p:cNvSpPr/>
              <p:nvPr/>
            </p:nvSpPr>
            <p:spPr>
              <a:xfrm>
                <a:off x="5711259"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Rounded Rectangle 53"/>
              <p:cNvSpPr/>
              <p:nvPr/>
            </p:nvSpPr>
            <p:spPr>
              <a:xfrm>
                <a:off x="6293670"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Rounded Rectangle 57"/>
              <p:cNvSpPr/>
              <p:nvPr/>
            </p:nvSpPr>
            <p:spPr>
              <a:xfrm>
                <a:off x="6901885"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Rounded Rectangle 55"/>
              <p:cNvSpPr/>
              <p:nvPr/>
            </p:nvSpPr>
            <p:spPr>
              <a:xfrm>
                <a:off x="6332564"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Rounded Rectangle 94"/>
              <p:cNvSpPr/>
              <p:nvPr/>
            </p:nvSpPr>
            <p:spPr>
              <a:xfrm>
                <a:off x="2660358"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Rounded Rectangle 97"/>
              <p:cNvSpPr/>
              <p:nvPr/>
            </p:nvSpPr>
            <p:spPr>
              <a:xfrm>
                <a:off x="2660358"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Rounded Rectangle 98"/>
              <p:cNvSpPr/>
              <p:nvPr/>
            </p:nvSpPr>
            <p:spPr>
              <a:xfrm>
                <a:off x="2660358"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0" name="Rounded Rectangle 99"/>
              <p:cNvSpPr/>
              <p:nvPr/>
            </p:nvSpPr>
            <p:spPr>
              <a:xfrm>
                <a:off x="2660358"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10" name="TextBox 109"/>
            <p:cNvSpPr txBox="1"/>
            <p:nvPr/>
          </p:nvSpPr>
          <p:spPr>
            <a:xfrm>
              <a:off x="3231258" y="2147401"/>
              <a:ext cx="1044637" cy="666803"/>
            </a:xfrm>
            <a:prstGeom prst="rect">
              <a:avLst/>
            </a:prstGeom>
            <a:noFill/>
          </p:spPr>
          <p:txBody>
            <a:bodyPr wrap="square" rtlCol="0">
              <a:spAutoFit/>
            </a:bodyPr>
            <a:lstStyle/>
            <a:p>
              <a:pPr algn="ctr"/>
              <a:r>
                <a:rPr lang="en-US" sz="1866" b="1" u="sng" dirty="0">
                  <a:latin typeface="Amazon Ember" panose="020B0603020204020204" pitchFamily="34" charset="0"/>
                  <a:ea typeface="Amazon Ember" panose="020B0603020204020204" pitchFamily="34" charset="0"/>
                  <a:cs typeface="Amazon Ember" panose="020B0603020204020204" pitchFamily="34" charset="0"/>
                </a:rPr>
                <a:t>User</a:t>
              </a:r>
            </a:p>
            <a:p>
              <a:pPr algn="ctr"/>
              <a:r>
                <a:rPr lang="en-US" sz="1866" b="1" u="sng" dirty="0">
                  <a:latin typeface="Amazon Ember" panose="020B0603020204020204" pitchFamily="34" charset="0"/>
                  <a:ea typeface="Amazon Ember" panose="020B0603020204020204" pitchFamily="34" charset="0"/>
                  <a:cs typeface="Amazon Ember" panose="020B0603020204020204" pitchFamily="34" charset="0"/>
                </a:rPr>
                <a:t>ID</a:t>
              </a:r>
            </a:p>
          </p:txBody>
        </p:sp>
        <p:sp>
          <p:nvSpPr>
            <p:cNvPr id="111" name="TextBox 110"/>
            <p:cNvSpPr txBox="1"/>
            <p:nvPr/>
          </p:nvSpPr>
          <p:spPr>
            <a:xfrm>
              <a:off x="4019698" y="2150508"/>
              <a:ext cx="1175509" cy="666803"/>
            </a:xfrm>
            <a:prstGeom prst="rect">
              <a:avLst/>
            </a:prstGeom>
            <a:noFill/>
          </p:spPr>
          <p:txBody>
            <a:bodyPr wrap="square" rtlCol="0">
              <a:spAutoFit/>
            </a:bodyPr>
            <a:lstStyle/>
            <a:p>
              <a:pPr algn="ctr"/>
              <a:r>
                <a:rPr lang="en-US" sz="1866" b="1" u="sng" dirty="0">
                  <a:latin typeface="Amazon Ember" panose="020B0603020204020204" pitchFamily="34" charset="0"/>
                  <a:ea typeface="Amazon Ember" panose="020B0603020204020204" pitchFamily="34" charset="0"/>
                  <a:cs typeface="Amazon Ember" panose="020B0603020204020204" pitchFamily="34" charset="0"/>
                </a:rPr>
                <a:t>Order</a:t>
              </a:r>
            </a:p>
            <a:p>
              <a:pPr algn="ctr"/>
              <a:r>
                <a:rPr lang="en-US" sz="1866" b="1" u="sng" dirty="0">
                  <a:latin typeface="Amazon Ember" panose="020B0603020204020204" pitchFamily="34" charset="0"/>
                  <a:ea typeface="Amazon Ember" panose="020B0603020204020204" pitchFamily="34" charset="0"/>
                  <a:cs typeface="Amazon Ember" panose="020B0603020204020204" pitchFamily="34" charset="0"/>
                </a:rPr>
                <a:t>ID</a:t>
              </a:r>
            </a:p>
          </p:txBody>
        </p:sp>
        <p:sp>
          <p:nvSpPr>
            <p:cNvPr id="114" name="TextBox 113"/>
            <p:cNvSpPr txBox="1"/>
            <p:nvPr/>
          </p:nvSpPr>
          <p:spPr>
            <a:xfrm>
              <a:off x="10007817" y="1236361"/>
              <a:ext cx="1929316" cy="584623"/>
            </a:xfrm>
            <a:prstGeom prst="rect">
              <a:avLst/>
            </a:prstGeom>
            <a:solidFill>
              <a:schemeClr val="bg1">
                <a:lumMod val="85000"/>
              </a:schemeClr>
            </a:solidFill>
            <a:ln>
              <a:solidFill>
                <a:schemeClr val="accent1"/>
              </a:solidFill>
            </a:ln>
          </p:spPr>
          <p:txBody>
            <a:bodyPr wrap="square" rtlCol="0">
              <a:spAutoFit/>
            </a:bodyPr>
            <a:lstStyle/>
            <a:p>
              <a:pPr algn="ctr"/>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Table</a:t>
              </a:r>
              <a:r>
                <a:rPr lang="en-US" sz="1600" dirty="0">
                  <a:latin typeface="Amazon Ember" panose="020B0603020204020204" pitchFamily="34" charset="0"/>
                  <a:ea typeface="Amazon Ember" panose="020B0603020204020204" pitchFamily="34" charset="0"/>
                  <a:cs typeface="Amazon Ember" panose="020B0603020204020204" pitchFamily="34" charset="0"/>
                </a:rPr>
                <a:t> = Collection of data elements</a:t>
              </a:r>
            </a:p>
          </p:txBody>
        </p:sp>
        <p:cxnSp>
          <p:nvCxnSpPr>
            <p:cNvPr id="115" name="Straight Arrow Connector 114"/>
            <p:cNvCxnSpPr>
              <a:stCxn id="114" idx="2"/>
            </p:cNvCxnSpPr>
            <p:nvPr/>
          </p:nvCxnSpPr>
          <p:spPr>
            <a:xfrm flipH="1">
              <a:off x="10046519" y="1820983"/>
              <a:ext cx="925956" cy="75637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3437580" y="2834591"/>
              <a:ext cx="616452" cy="2639599"/>
              <a:chOff x="2650970" y="1623685"/>
              <a:chExt cx="462460" cy="1980215"/>
            </a:xfrm>
          </p:grpSpPr>
          <p:sp>
            <p:nvSpPr>
              <p:cNvPr id="75" name="Rounded Rectangle 74"/>
              <p:cNvSpPr/>
              <p:nvPr/>
            </p:nvSpPr>
            <p:spPr>
              <a:xfrm>
                <a:off x="2650970" y="1623685"/>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Rounded Rectangle 75"/>
              <p:cNvSpPr/>
              <p:nvPr/>
            </p:nvSpPr>
            <p:spPr>
              <a:xfrm>
                <a:off x="2650970" y="2154180"/>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Rounded Rectangle 76"/>
              <p:cNvSpPr/>
              <p:nvPr/>
            </p:nvSpPr>
            <p:spPr>
              <a:xfrm>
                <a:off x="2650970" y="2689144"/>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Rounded Rectangle 77"/>
              <p:cNvSpPr/>
              <p:nvPr/>
            </p:nvSpPr>
            <p:spPr>
              <a:xfrm>
                <a:off x="2650970" y="3251203"/>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 name="Group 6"/>
            <p:cNvGrpSpPr/>
            <p:nvPr/>
          </p:nvGrpSpPr>
          <p:grpSpPr>
            <a:xfrm>
              <a:off x="4241723" y="2834591"/>
              <a:ext cx="625093" cy="2639599"/>
              <a:chOff x="3254234" y="1623685"/>
              <a:chExt cx="468942" cy="1980215"/>
            </a:xfrm>
          </p:grpSpPr>
          <p:sp>
            <p:nvSpPr>
              <p:cNvPr id="79" name="Rounded Rectangle 78"/>
              <p:cNvSpPr/>
              <p:nvPr/>
            </p:nvSpPr>
            <p:spPr>
              <a:xfrm>
                <a:off x="3254234" y="1623685"/>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Rounded Rectangle 79"/>
              <p:cNvSpPr/>
              <p:nvPr/>
            </p:nvSpPr>
            <p:spPr>
              <a:xfrm>
                <a:off x="3255863" y="2154180"/>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Rounded Rectangle 80"/>
              <p:cNvSpPr/>
              <p:nvPr/>
            </p:nvSpPr>
            <p:spPr>
              <a:xfrm>
                <a:off x="3260716" y="2689144"/>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ounded Rectangle 81"/>
              <p:cNvSpPr/>
              <p:nvPr/>
            </p:nvSpPr>
            <p:spPr>
              <a:xfrm>
                <a:off x="3259394" y="3251203"/>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3" name="Group 112"/>
            <p:cNvGrpSpPr/>
            <p:nvPr/>
          </p:nvGrpSpPr>
          <p:grpSpPr>
            <a:xfrm>
              <a:off x="3787736" y="1497367"/>
              <a:ext cx="5582626" cy="1593173"/>
              <a:chOff x="2913656" y="620507"/>
              <a:chExt cx="4188060" cy="1195191"/>
            </a:xfrm>
          </p:grpSpPr>
          <p:grpSp>
            <p:nvGrpSpPr>
              <p:cNvPr id="74" name="Group 73"/>
              <p:cNvGrpSpPr/>
              <p:nvPr/>
            </p:nvGrpSpPr>
            <p:grpSpPr>
              <a:xfrm>
                <a:off x="3998565" y="620507"/>
                <a:ext cx="3103151" cy="1195191"/>
                <a:chOff x="4058184" y="476197"/>
                <a:chExt cx="3103151" cy="1195191"/>
              </a:xfrm>
            </p:grpSpPr>
            <p:sp>
              <p:nvSpPr>
                <p:cNvPr id="8" name="TextBox 7"/>
                <p:cNvSpPr txBox="1"/>
                <p:nvPr/>
              </p:nvSpPr>
              <p:spPr>
                <a:xfrm>
                  <a:off x="4058184" y="476197"/>
                  <a:ext cx="2894914" cy="269257"/>
                </a:xfrm>
                <a:prstGeom prst="rect">
                  <a:avLst/>
                </a:prstGeom>
                <a:solidFill>
                  <a:schemeClr val="bg1">
                    <a:lumMod val="85000"/>
                  </a:schemeClr>
                </a:solidFill>
                <a:ln>
                  <a:solidFill>
                    <a:schemeClr val="accent1"/>
                  </a:solidFill>
                </a:ln>
              </p:spPr>
              <p:txBody>
                <a:bodyPr wrap="square" rtlCol="0">
                  <a:spAutoFit/>
                </a:bodyPr>
                <a:lstStyle/>
                <a:p>
                  <a:pPr algn="ctr"/>
                  <a:r>
                    <a:rPr lang="en-US" sz="1732" dirty="0">
                      <a:latin typeface="Amazon Ember" panose="020B0603020204020204" pitchFamily="34" charset="0"/>
                      <a:ea typeface="Amazon Ember" panose="020B0603020204020204" pitchFamily="34" charset="0"/>
                      <a:cs typeface="Amazon Ember" panose="020B0603020204020204" pitchFamily="34" charset="0"/>
                    </a:rPr>
                    <a:t>Data elements stored as </a:t>
                  </a:r>
                  <a:r>
                    <a:rPr lang="en-US" sz="1732" dirty="0">
                      <a:ln>
                        <a:solidFill>
                          <a:schemeClr val="accent5"/>
                        </a:solidFill>
                      </a:ln>
                      <a:latin typeface="Amazon Ember" panose="020B0603020204020204" pitchFamily="34" charset="0"/>
                      <a:ea typeface="Amazon Ember" panose="020B0603020204020204" pitchFamily="34" charset="0"/>
                      <a:cs typeface="Amazon Ember" panose="020B0603020204020204" pitchFamily="34" charset="0"/>
                    </a:rPr>
                    <a:t>attributes</a:t>
                  </a:r>
                </a:p>
              </p:txBody>
            </p:sp>
            <p:cxnSp>
              <p:nvCxnSpPr>
                <p:cNvPr id="12" name="Straight Arrow Connector 11"/>
                <p:cNvCxnSpPr>
                  <a:stCxn id="8" idx="2"/>
                </p:cNvCxnSpPr>
                <p:nvPr/>
              </p:nvCxnSpPr>
              <p:spPr>
                <a:xfrm flipH="1">
                  <a:off x="5360170" y="745454"/>
                  <a:ext cx="145471" cy="91629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2"/>
                </p:cNvCxnSpPr>
                <p:nvPr/>
              </p:nvCxnSpPr>
              <p:spPr>
                <a:xfrm>
                  <a:off x="5505641" y="745454"/>
                  <a:ext cx="462561" cy="90212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p:cNvCxnSpPr>
                <p:nvPr/>
              </p:nvCxnSpPr>
              <p:spPr>
                <a:xfrm>
                  <a:off x="5505641" y="745454"/>
                  <a:ext cx="1062370" cy="925934"/>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8" idx="2"/>
                </p:cNvCxnSpPr>
                <p:nvPr/>
              </p:nvCxnSpPr>
              <p:spPr>
                <a:xfrm flipH="1">
                  <a:off x="4744637" y="745454"/>
                  <a:ext cx="761004" cy="89079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2"/>
                </p:cNvCxnSpPr>
                <p:nvPr/>
              </p:nvCxnSpPr>
              <p:spPr>
                <a:xfrm>
                  <a:off x="5505641" y="745454"/>
                  <a:ext cx="1655694" cy="89079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8" idx="2"/>
                </p:cNvCxnSpPr>
                <p:nvPr/>
              </p:nvCxnSpPr>
              <p:spPr>
                <a:xfrm flipH="1">
                  <a:off x="4146868" y="745454"/>
                  <a:ext cx="1358773" cy="91629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cxnSp>
            <p:nvCxnSpPr>
              <p:cNvPr id="123" name="Straight Arrow Connector 122"/>
              <p:cNvCxnSpPr>
                <a:stCxn id="8" idx="2"/>
              </p:cNvCxnSpPr>
              <p:nvPr/>
            </p:nvCxnSpPr>
            <p:spPr>
              <a:xfrm flipH="1">
                <a:off x="2913656" y="889764"/>
                <a:ext cx="2532366" cy="89978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8" idx="2"/>
              </p:cNvCxnSpPr>
              <p:nvPr/>
            </p:nvCxnSpPr>
            <p:spPr>
              <a:xfrm flipH="1">
                <a:off x="3456080" y="889764"/>
                <a:ext cx="1989942" cy="90212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sp>
          <p:nvSpPr>
            <p:cNvPr id="104" name="Line Callout 1 103"/>
            <p:cNvSpPr/>
            <p:nvPr/>
          </p:nvSpPr>
          <p:spPr>
            <a:xfrm>
              <a:off x="5769226" y="6228430"/>
              <a:ext cx="2165917" cy="450506"/>
            </a:xfrm>
            <a:prstGeom prst="borderCallout1">
              <a:avLst>
                <a:gd name="adj1" fmla="val 515"/>
                <a:gd name="adj2" fmla="val 4846"/>
                <a:gd name="adj3" fmla="val -220832"/>
                <a:gd name="adj4" fmla="val -56521"/>
              </a:avLst>
            </a:prstGeom>
            <a:solidFill>
              <a:schemeClr val="accent5">
                <a:lumMod val="20000"/>
                <a:lumOff val="80000"/>
              </a:schemeClr>
            </a:solidFill>
            <a:ln w="19050">
              <a:solidFill>
                <a:schemeClr val="accent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Sort (range) keys</a:t>
              </a:r>
              <a:endParaRPr lang="en-US" sz="1732" dirty="0">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endParaRPr>
            </a:p>
          </p:txBody>
        </p:sp>
        <p:grpSp>
          <p:nvGrpSpPr>
            <p:cNvPr id="152" name="Group 151"/>
            <p:cNvGrpSpPr/>
            <p:nvPr/>
          </p:nvGrpSpPr>
          <p:grpSpPr>
            <a:xfrm>
              <a:off x="378990" y="5283899"/>
              <a:ext cx="3317880" cy="1046259"/>
              <a:chOff x="-821905" y="3197776"/>
              <a:chExt cx="2489058" cy="784899"/>
            </a:xfrm>
          </p:grpSpPr>
          <p:sp>
            <p:nvSpPr>
              <p:cNvPr id="37" name="TextBox 36"/>
              <p:cNvSpPr txBox="1"/>
              <p:nvPr/>
            </p:nvSpPr>
            <p:spPr>
              <a:xfrm>
                <a:off x="-821905" y="3713418"/>
                <a:ext cx="1757723" cy="269257"/>
              </a:xfrm>
              <a:prstGeom prst="rect">
                <a:avLst/>
              </a:prstGeom>
              <a:solidFill>
                <a:schemeClr val="accent5">
                  <a:lumMod val="20000"/>
                  <a:lumOff val="80000"/>
                </a:schemeClr>
              </a:solidFill>
              <a:ln>
                <a:solidFill>
                  <a:schemeClr val="accent1"/>
                </a:solidFill>
              </a:ln>
            </p:spPr>
            <p:txBody>
              <a:bodyPr wrap="square" rtlCol="0">
                <a:spAutoFit/>
              </a:bodyPr>
              <a:lstStyle/>
              <a:p>
                <a:r>
                  <a:rPr lang="en-US" sz="1732" dirty="0">
                    <a:latin typeface="Amazon Ember" panose="020B0603020204020204" pitchFamily="34" charset="0"/>
                    <a:ea typeface="Amazon Ember" panose="020B0603020204020204" pitchFamily="34" charset="0"/>
                    <a:cs typeface="Amazon Ember" panose="020B0603020204020204" pitchFamily="34" charset="0"/>
                  </a:rPr>
                  <a:t>Partition (hash) keys</a:t>
                </a:r>
                <a:endParaRPr lang="en-US" sz="1732" dirty="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endParaRPr>
              </a:p>
            </p:txBody>
          </p:sp>
          <p:cxnSp>
            <p:nvCxnSpPr>
              <p:cNvPr id="55" name="Straight Arrow Connector 54"/>
              <p:cNvCxnSpPr>
                <a:stCxn id="37" idx="0"/>
              </p:cNvCxnSpPr>
              <p:nvPr/>
            </p:nvCxnSpPr>
            <p:spPr>
              <a:xfrm flipV="1">
                <a:off x="56957" y="3197776"/>
                <a:ext cx="1610196" cy="515642"/>
              </a:xfrm>
              <a:prstGeom prst="straightConnector1">
                <a:avLst/>
              </a:prstGeom>
              <a:ln w="19050">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pic>
          <p:nvPicPr>
            <p:cNvPr id="85" name="Graphic 84">
              <a:extLst>
                <a:ext uri="{FF2B5EF4-FFF2-40B4-BE49-F238E27FC236}">
                  <a16:creationId xmlns:a16="http://schemas.microsoft.com/office/drawing/2014/main" id="{309D17B4-6224-0C41-AAE7-FE29765C4E1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6654" y="1761155"/>
              <a:ext cx="636457" cy="636457"/>
            </a:xfrm>
            <a:prstGeom prst="rect">
              <a:avLst/>
            </a:prstGeom>
          </p:spPr>
        </p:pic>
        <p:pic>
          <p:nvPicPr>
            <p:cNvPr id="86" name="Graphic 85">
              <a:extLst>
                <a:ext uri="{FF2B5EF4-FFF2-40B4-BE49-F238E27FC236}">
                  <a16:creationId xmlns:a16="http://schemas.microsoft.com/office/drawing/2014/main" id="{6AD8F319-3781-8A40-B8F3-C60D4393973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755" y="2834831"/>
              <a:ext cx="508794" cy="508794"/>
            </a:xfrm>
            <a:prstGeom prst="rect">
              <a:avLst/>
            </a:prstGeom>
          </p:spPr>
        </p:pic>
        <p:pic>
          <p:nvPicPr>
            <p:cNvPr id="87" name="Graphic 86">
              <a:extLst>
                <a:ext uri="{FF2B5EF4-FFF2-40B4-BE49-F238E27FC236}">
                  <a16:creationId xmlns:a16="http://schemas.microsoft.com/office/drawing/2014/main" id="{F4C37A75-7302-864C-B165-952F7EB2AAF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755" y="3472735"/>
              <a:ext cx="508794" cy="508794"/>
            </a:xfrm>
            <a:prstGeom prst="rect">
              <a:avLst/>
            </a:prstGeom>
          </p:spPr>
        </p:pic>
        <p:pic>
          <p:nvPicPr>
            <p:cNvPr id="88" name="Graphic 87">
              <a:extLst>
                <a:ext uri="{FF2B5EF4-FFF2-40B4-BE49-F238E27FC236}">
                  <a16:creationId xmlns:a16="http://schemas.microsoft.com/office/drawing/2014/main" id="{FAF84D26-B6F9-A746-875E-37D2967B73D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755" y="4110639"/>
              <a:ext cx="508794" cy="508794"/>
            </a:xfrm>
            <a:prstGeom prst="rect">
              <a:avLst/>
            </a:prstGeom>
          </p:spPr>
        </p:pic>
        <p:pic>
          <p:nvPicPr>
            <p:cNvPr id="89" name="Graphic 88">
              <a:extLst>
                <a:ext uri="{FF2B5EF4-FFF2-40B4-BE49-F238E27FC236}">
                  <a16:creationId xmlns:a16="http://schemas.microsoft.com/office/drawing/2014/main" id="{C4439287-0C4F-864E-A9B0-D254C66F5AD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755" y="4748543"/>
              <a:ext cx="508794" cy="508794"/>
            </a:xfrm>
            <a:prstGeom prst="rect">
              <a:avLst/>
            </a:prstGeom>
          </p:spPr>
        </p:pic>
      </p:grpSp>
      <p:sp>
        <p:nvSpPr>
          <p:cNvPr id="18" name="Footer Placeholder 17">
            <a:extLst>
              <a:ext uri="{FF2B5EF4-FFF2-40B4-BE49-F238E27FC236}">
                <a16:creationId xmlns:a16="http://schemas.microsoft.com/office/drawing/2014/main" id="{727D2080-A8EB-4E4B-A067-32DD9A5829D0}"/>
              </a:ext>
            </a:extLst>
          </p:cNvPr>
          <p:cNvSpPr>
            <a:spLocks noGrp="1"/>
          </p:cNvSpPr>
          <p:nvPr>
            <p:ph type="ftr" sz="quarter" idx="3"/>
          </p:nvPr>
        </p:nvSpPr>
        <p:spPr/>
        <p:txBody>
          <a:bodyPr/>
          <a:lstStyle/>
          <a:p>
            <a:r>
              <a:rPr lang="en-US" dirty="0"/>
              <a:t>© 2020, Amazon Web Services, Inc. or its Affiliates. All rights reserved.</a:t>
            </a:r>
          </a:p>
        </p:txBody>
      </p:sp>
      <p:sp>
        <p:nvSpPr>
          <p:cNvPr id="19" name="Slide Number Placeholder 18">
            <a:extLst>
              <a:ext uri="{FF2B5EF4-FFF2-40B4-BE49-F238E27FC236}">
                <a16:creationId xmlns:a16="http://schemas.microsoft.com/office/drawing/2014/main" id="{8033499C-38CD-3C41-9DCA-62A18E39F945}"/>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235068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DynamoDB global tables</a:t>
            </a:r>
          </a:p>
        </p:txBody>
      </p:sp>
      <p:grpSp>
        <p:nvGrpSpPr>
          <p:cNvPr id="5" name="Group 4" descr="map of the earth with three replica locations (us-west-2, us-east-1, and eu-central-1) all written to a global table.">
            <a:extLst>
              <a:ext uri="{FF2B5EF4-FFF2-40B4-BE49-F238E27FC236}">
                <a16:creationId xmlns:a16="http://schemas.microsoft.com/office/drawing/2014/main" id="{02789478-4FE2-4B4E-8179-CE8FFDFFBD8B}"/>
              </a:ext>
            </a:extLst>
          </p:cNvPr>
          <p:cNvGrpSpPr/>
          <p:nvPr/>
        </p:nvGrpSpPr>
        <p:grpSpPr>
          <a:xfrm>
            <a:off x="176576" y="2009483"/>
            <a:ext cx="8132676" cy="4265173"/>
            <a:chOff x="176576" y="2009483"/>
            <a:chExt cx="8132676" cy="4265173"/>
          </a:xfrm>
        </p:grpSpPr>
        <p:grpSp>
          <p:nvGrpSpPr>
            <p:cNvPr id="6" name="Group 5">
              <a:extLst>
                <a:ext uri="{FF2B5EF4-FFF2-40B4-BE49-F238E27FC236}">
                  <a16:creationId xmlns:a16="http://schemas.microsoft.com/office/drawing/2014/main" id="{30258D60-5BB9-4B40-A54F-86D4CC2BDA4C}"/>
                </a:ext>
              </a:extLst>
            </p:cNvPr>
            <p:cNvGrpSpPr/>
            <p:nvPr/>
          </p:nvGrpSpPr>
          <p:grpSpPr>
            <a:xfrm>
              <a:off x="176576" y="2009483"/>
              <a:ext cx="8132676" cy="4265173"/>
              <a:chOff x="-742147" y="1972910"/>
              <a:chExt cx="10311230" cy="5407713"/>
            </a:xfrm>
          </p:grpSpPr>
          <p:pic>
            <p:nvPicPr>
              <p:cNvPr id="15" name="Picture 2">
                <a:extLst>
                  <a:ext uri="{FF2B5EF4-FFF2-40B4-BE49-F238E27FC236}">
                    <a16:creationId xmlns:a16="http://schemas.microsoft.com/office/drawing/2014/main" id="{D1BDB56D-07F9-7244-BEAF-7B6E997384A4}"/>
                  </a:ext>
                  <a:ext uri="{C183D7F6-B498-43B3-948B-1728B52AA6E4}">
                    <adec:decorative xmlns:adec="http://schemas.microsoft.com/office/drawing/2017/decorative" val="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4408" y="2053305"/>
                <a:ext cx="9863491" cy="532731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45FA07-B109-3C4B-B4CA-EA79F4C01A45}"/>
                  </a:ext>
                </a:extLst>
              </p:cNvPr>
              <p:cNvSpPr/>
              <p:nvPr/>
            </p:nvSpPr>
            <p:spPr>
              <a:xfrm>
                <a:off x="2372483" y="4390472"/>
                <a:ext cx="1636479" cy="418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Replica</a:t>
                </a:r>
              </a:p>
              <a:p>
                <a:pPr algn="ctr"/>
                <a:r>
                  <a:rPr lang="en-US"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us-east-1</a:t>
                </a: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9" name="Oval 18">
                <a:extLst>
                  <a:ext uri="{FF2B5EF4-FFF2-40B4-BE49-F238E27FC236}">
                    <a16:creationId xmlns:a16="http://schemas.microsoft.com/office/drawing/2014/main" id="{E6C0AB39-0B61-5241-9932-91C7B490DA67}"/>
                  </a:ext>
                </a:extLst>
              </p:cNvPr>
              <p:cNvSpPr/>
              <p:nvPr/>
            </p:nvSpPr>
            <p:spPr>
              <a:xfrm>
                <a:off x="4440724" y="3353881"/>
                <a:ext cx="837441" cy="837441"/>
              </a:xfrm>
              <a:prstGeom prst="ellipse">
                <a:avLst/>
              </a:prstGeom>
              <a:solidFill>
                <a:srgbClr val="FFE9D0">
                  <a:alpha val="63000"/>
                </a:srgb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Oval 24">
                <a:extLst>
                  <a:ext uri="{FF2B5EF4-FFF2-40B4-BE49-F238E27FC236}">
                    <a16:creationId xmlns:a16="http://schemas.microsoft.com/office/drawing/2014/main" id="{22560B5B-67C2-BD46-BEA5-7FC6185CEEA5}"/>
                  </a:ext>
                </a:extLst>
              </p:cNvPr>
              <p:cNvSpPr/>
              <p:nvPr/>
            </p:nvSpPr>
            <p:spPr>
              <a:xfrm>
                <a:off x="2076461" y="3546459"/>
                <a:ext cx="837441" cy="837441"/>
              </a:xfrm>
              <a:prstGeom prst="ellipse">
                <a:avLst/>
              </a:prstGeom>
              <a:solidFill>
                <a:schemeClr val="accent2">
                  <a:lumMod val="20000"/>
                  <a:lumOff val="80000"/>
                  <a:alpha val="63000"/>
                </a:scheme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Oval 27">
                <a:extLst>
                  <a:ext uri="{FF2B5EF4-FFF2-40B4-BE49-F238E27FC236}">
                    <a16:creationId xmlns:a16="http://schemas.microsoft.com/office/drawing/2014/main" id="{C238C89A-B16A-B047-A857-74C33989F547}"/>
                  </a:ext>
                </a:extLst>
              </p:cNvPr>
              <p:cNvSpPr/>
              <p:nvPr/>
            </p:nvSpPr>
            <p:spPr>
              <a:xfrm>
                <a:off x="511242" y="3652825"/>
                <a:ext cx="837441" cy="837441"/>
              </a:xfrm>
              <a:prstGeom prst="ellipse">
                <a:avLst/>
              </a:prstGeom>
              <a:solidFill>
                <a:srgbClr val="FFE9D0">
                  <a:alpha val="63000"/>
                </a:srgb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Rectangle 29">
                <a:extLst>
                  <a:ext uri="{FF2B5EF4-FFF2-40B4-BE49-F238E27FC236}">
                    <a16:creationId xmlns:a16="http://schemas.microsoft.com/office/drawing/2014/main" id="{97C7F3C3-48F8-514B-B9CD-7370D2AB0720}"/>
                  </a:ext>
                </a:extLst>
              </p:cNvPr>
              <p:cNvSpPr/>
              <p:nvPr/>
            </p:nvSpPr>
            <p:spPr>
              <a:xfrm>
                <a:off x="-742147" y="4440981"/>
                <a:ext cx="1636479" cy="317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Replica</a:t>
                </a:r>
              </a:p>
              <a:p>
                <a:pPr algn="ctr"/>
                <a:r>
                  <a:rPr lang="en-US"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us-west-2</a:t>
                </a:r>
              </a:p>
            </p:txBody>
          </p:sp>
          <p:sp>
            <p:nvSpPr>
              <p:cNvPr id="31" name="Rectangle 30">
                <a:extLst>
                  <a:ext uri="{FF2B5EF4-FFF2-40B4-BE49-F238E27FC236}">
                    <a16:creationId xmlns:a16="http://schemas.microsoft.com/office/drawing/2014/main" id="{58AE7E48-3238-9842-BD9C-5BEC6BC73373}"/>
                  </a:ext>
                </a:extLst>
              </p:cNvPr>
              <p:cNvSpPr/>
              <p:nvPr/>
            </p:nvSpPr>
            <p:spPr>
              <a:xfrm>
                <a:off x="3588956" y="4397446"/>
                <a:ext cx="2626845" cy="4047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Replica</a:t>
                </a:r>
              </a:p>
              <a:p>
                <a:pPr algn="ctr"/>
                <a:r>
                  <a:rPr lang="en-US"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eu-central-1</a:t>
                </a:r>
              </a:p>
            </p:txBody>
          </p:sp>
          <p:cxnSp>
            <p:nvCxnSpPr>
              <p:cNvPr id="32" name="Straight Arrow Connector 31">
                <a:extLst>
                  <a:ext uri="{FF2B5EF4-FFF2-40B4-BE49-F238E27FC236}">
                    <a16:creationId xmlns:a16="http://schemas.microsoft.com/office/drawing/2014/main" id="{EA0AA0F1-17C2-CD44-AEF3-BC2D425C6427}"/>
                  </a:ext>
                </a:extLst>
              </p:cNvPr>
              <p:cNvCxnSpPr>
                <a:stCxn id="25" idx="0"/>
              </p:cNvCxnSpPr>
              <p:nvPr/>
            </p:nvCxnSpPr>
            <p:spPr>
              <a:xfrm flipV="1">
                <a:off x="2495182" y="2834634"/>
                <a:ext cx="882756" cy="711825"/>
              </a:xfrm>
              <a:prstGeom prst="straightConnector1">
                <a:avLst/>
              </a:prstGeom>
              <a:ln w="38100">
                <a:solidFill>
                  <a:schemeClr val="accent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E66AF26-65A4-834F-835A-E4CB912867D0}"/>
                  </a:ext>
                </a:extLst>
              </p:cNvPr>
              <p:cNvCxnSpPr>
                <a:stCxn id="28" idx="7"/>
              </p:cNvCxnSpPr>
              <p:nvPr/>
            </p:nvCxnSpPr>
            <p:spPr>
              <a:xfrm flipV="1">
                <a:off x="1226042" y="2655002"/>
                <a:ext cx="1955281" cy="1120463"/>
              </a:xfrm>
              <a:prstGeom prst="straightConnector1">
                <a:avLst/>
              </a:prstGeom>
              <a:ln w="38100">
                <a:solidFill>
                  <a:schemeClr val="accent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E4B5F3C1-18BC-1748-AE03-527175F90ED0}"/>
                  </a:ext>
                </a:extLst>
              </p:cNvPr>
              <p:cNvSpPr/>
              <p:nvPr/>
            </p:nvSpPr>
            <p:spPr>
              <a:xfrm>
                <a:off x="3271517" y="2120692"/>
                <a:ext cx="837441" cy="837441"/>
              </a:xfrm>
              <a:prstGeom prst="ellipse">
                <a:avLst/>
              </a:prstGeom>
              <a:solidFill>
                <a:schemeClr val="accent4">
                  <a:lumMod val="40000"/>
                  <a:lumOff val="60000"/>
                  <a:alpha val="63000"/>
                </a:schemeClr>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Rectangle 36">
                <a:extLst>
                  <a:ext uri="{FF2B5EF4-FFF2-40B4-BE49-F238E27FC236}">
                    <a16:creationId xmlns:a16="http://schemas.microsoft.com/office/drawing/2014/main" id="{4522CF44-0E0A-F744-AEBB-5780E8967A0A}"/>
                  </a:ext>
                </a:extLst>
              </p:cNvPr>
              <p:cNvSpPr/>
              <p:nvPr/>
            </p:nvSpPr>
            <p:spPr>
              <a:xfrm>
                <a:off x="3886851" y="1972910"/>
                <a:ext cx="1636479" cy="418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Global table</a:t>
                </a:r>
              </a:p>
            </p:txBody>
          </p:sp>
          <p:cxnSp>
            <p:nvCxnSpPr>
              <p:cNvPr id="38" name="Straight Arrow Connector 37">
                <a:extLst>
                  <a:ext uri="{FF2B5EF4-FFF2-40B4-BE49-F238E27FC236}">
                    <a16:creationId xmlns:a16="http://schemas.microsoft.com/office/drawing/2014/main" id="{CC464B89-5436-3B41-910D-723914AA2E0E}"/>
                  </a:ext>
                </a:extLst>
              </p:cNvPr>
              <p:cNvCxnSpPr/>
              <p:nvPr/>
            </p:nvCxnSpPr>
            <p:spPr>
              <a:xfrm flipH="1" flipV="1">
                <a:off x="4144643" y="2805692"/>
                <a:ext cx="560448" cy="548190"/>
              </a:xfrm>
              <a:prstGeom prst="straightConnector1">
                <a:avLst/>
              </a:prstGeom>
              <a:ln w="38100">
                <a:solidFill>
                  <a:schemeClr val="accent1"/>
                </a:solidFill>
                <a:prstDash val="solid"/>
                <a:tailEnd type="triangle"/>
              </a:ln>
              <a:effectLst/>
            </p:spPr>
            <p:style>
              <a:lnRef idx="2">
                <a:schemeClr val="accent1"/>
              </a:lnRef>
              <a:fillRef idx="0">
                <a:schemeClr val="accent1"/>
              </a:fillRef>
              <a:effectRef idx="1">
                <a:schemeClr val="accent1"/>
              </a:effectRef>
              <a:fontRef idx="minor">
                <a:schemeClr val="tx1"/>
              </a:fontRef>
            </p:style>
          </p:cxnSp>
        </p:grpSp>
        <p:pic>
          <p:nvPicPr>
            <p:cNvPr id="43" name="Graphic 42">
              <a:extLst>
                <a:ext uri="{FF2B5EF4-FFF2-40B4-BE49-F238E27FC236}">
                  <a16:creationId xmlns:a16="http://schemas.microsoft.com/office/drawing/2014/main" id="{2E69CE48-7541-194B-BBA8-F17DC7506C9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1741" y="3444267"/>
              <a:ext cx="437565" cy="437565"/>
            </a:xfrm>
            <a:prstGeom prst="rect">
              <a:avLst/>
            </a:prstGeom>
          </p:spPr>
        </p:pic>
        <p:pic>
          <p:nvPicPr>
            <p:cNvPr id="44" name="Graphic 43">
              <a:extLst>
                <a:ext uri="{FF2B5EF4-FFF2-40B4-BE49-F238E27FC236}">
                  <a16:creationId xmlns:a16="http://schemas.microsoft.com/office/drawing/2014/main" id="{A91D57B6-D9C5-D341-9D86-812AD920216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4704" y="3206078"/>
              <a:ext cx="437565" cy="437565"/>
            </a:xfrm>
            <a:prstGeom prst="rect">
              <a:avLst/>
            </a:prstGeom>
          </p:spPr>
        </p:pic>
        <p:pic>
          <p:nvPicPr>
            <p:cNvPr id="45" name="Graphic 44">
              <a:extLst>
                <a:ext uri="{FF2B5EF4-FFF2-40B4-BE49-F238E27FC236}">
                  <a16:creationId xmlns:a16="http://schemas.microsoft.com/office/drawing/2014/main" id="{8B278B9E-9CE4-3F47-8C95-13EEEE7254B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25275" y="3362043"/>
              <a:ext cx="437565" cy="437565"/>
            </a:xfrm>
            <a:prstGeom prst="rect">
              <a:avLst/>
            </a:prstGeom>
          </p:spPr>
        </p:pic>
        <p:pic>
          <p:nvPicPr>
            <p:cNvPr id="46" name="Graphic 45">
              <a:extLst>
                <a:ext uri="{FF2B5EF4-FFF2-40B4-BE49-F238E27FC236}">
                  <a16:creationId xmlns:a16="http://schemas.microsoft.com/office/drawing/2014/main" id="{BC3E29B5-AAF5-D546-B269-74E5BAB1D04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60369" y="2237512"/>
              <a:ext cx="437565" cy="437565"/>
            </a:xfrm>
            <a:prstGeom prst="rect">
              <a:avLst/>
            </a:prstGeom>
          </p:spPr>
        </p:pic>
      </p:grpSp>
      <p:sp>
        <p:nvSpPr>
          <p:cNvPr id="4" name="TextBox 3">
            <a:extLst>
              <a:ext uri="{FF2B5EF4-FFF2-40B4-BE49-F238E27FC236}">
                <a16:creationId xmlns:a16="http://schemas.microsoft.com/office/drawing/2014/main" id="{48BCE03A-BD3F-034B-8EBA-1D6726233A0B}"/>
              </a:ext>
            </a:extLst>
          </p:cNvPr>
          <p:cNvSpPr txBox="1"/>
          <p:nvPr/>
        </p:nvSpPr>
        <p:spPr>
          <a:xfrm>
            <a:off x="8631511" y="3313201"/>
            <a:ext cx="2882446" cy="1015663"/>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Fast local read/write performance for global applications.</a:t>
            </a:r>
          </a:p>
        </p:txBody>
      </p:sp>
      <p:sp>
        <p:nvSpPr>
          <p:cNvPr id="3" name="TextBox 2">
            <a:extLst>
              <a:ext uri="{FF2B5EF4-FFF2-40B4-BE49-F238E27FC236}">
                <a16:creationId xmlns:a16="http://schemas.microsoft.com/office/drawing/2014/main" id="{3D3831F6-7766-AB41-86E0-A5DCB9AA5B14}"/>
              </a:ext>
            </a:extLst>
          </p:cNvPr>
          <p:cNvSpPr txBox="1"/>
          <p:nvPr/>
        </p:nvSpPr>
        <p:spPr>
          <a:xfrm>
            <a:off x="3426171" y="5964710"/>
            <a:ext cx="8410045" cy="461665"/>
          </a:xfrm>
          <a:prstGeom prst="rect">
            <a:avLst/>
          </a:prstGeom>
          <a:noFill/>
        </p:spPr>
        <p:txBody>
          <a:bodyPr wrap="square" rtlCol="0">
            <a:spAutoFit/>
          </a:bodyPr>
          <a:lstStyle/>
          <a:p>
            <a:r>
              <a:rPr lang="en-US" sz="2400" b="1" dirty="0">
                <a:solidFill>
                  <a:schemeClr val="accent5"/>
                </a:solidFill>
              </a:rPr>
              <a:t>Global tables</a:t>
            </a:r>
            <a:r>
              <a:rPr lang="en-US" sz="2400" dirty="0"/>
              <a:t> provide a multi-region, multi-master database.</a:t>
            </a:r>
          </a:p>
        </p:txBody>
      </p:sp>
      <p:pic>
        <p:nvPicPr>
          <p:cNvPr id="7" name="Graphic 6">
            <a:extLst>
              <a:ext uri="{FF2B5EF4-FFF2-40B4-BE49-F238E27FC236}">
                <a16:creationId xmlns:a16="http://schemas.microsoft.com/office/drawing/2014/main" id="{2B9E7E78-76B6-6844-9C7A-A7A8D1A1524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52052" y="3367521"/>
            <a:ext cx="914400" cy="914400"/>
          </a:xfrm>
          <a:prstGeom prst="rect">
            <a:avLst/>
          </a:prstGeom>
        </p:spPr>
      </p:pic>
      <p:sp>
        <p:nvSpPr>
          <p:cNvPr id="8" name="Footer Placeholder 7">
            <a:extLst>
              <a:ext uri="{FF2B5EF4-FFF2-40B4-BE49-F238E27FC236}">
                <a16:creationId xmlns:a16="http://schemas.microsoft.com/office/drawing/2014/main" id="{95283DAB-13F3-904B-B952-9AEC00EAEAB3}"/>
              </a:ext>
            </a:extLst>
          </p:cNvPr>
          <p:cNvSpPr>
            <a:spLocks noGrp="1"/>
          </p:cNvSpPr>
          <p:nvPr>
            <p:ph type="ftr" sz="quarter" idx="3"/>
          </p:nvPr>
        </p:nvSpPr>
        <p:spPr/>
        <p:txBody>
          <a:bodyPr/>
          <a:lstStyle/>
          <a:p>
            <a:r>
              <a:rPr lang="en-US" dirty="0"/>
              <a:t>© 2020, Amazon Web Services, Inc. or its Affiliates. All rights reserved.</a:t>
            </a:r>
          </a:p>
        </p:txBody>
      </p:sp>
      <p:sp>
        <p:nvSpPr>
          <p:cNvPr id="9" name="Slide Number Placeholder 8">
            <a:extLst>
              <a:ext uri="{FF2B5EF4-FFF2-40B4-BE49-F238E27FC236}">
                <a16:creationId xmlns:a16="http://schemas.microsoft.com/office/drawing/2014/main" id="{DA853DC4-7AE2-FC45-B90B-ADE98B090175}"/>
              </a:ext>
            </a:extLst>
          </p:cNvPr>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550679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5: Adding a Database Layer</a:t>
            </a:r>
          </a:p>
        </p:txBody>
      </p:sp>
      <p:sp>
        <p:nvSpPr>
          <p:cNvPr id="2" name="Title 1"/>
          <p:cNvSpPr>
            <a:spLocks noGrp="1"/>
          </p:cNvSpPr>
          <p:nvPr>
            <p:ph type="title"/>
          </p:nvPr>
        </p:nvSpPr>
        <p:spPr/>
        <p:txBody>
          <a:bodyPr>
            <a:noAutofit/>
          </a:bodyPr>
          <a:lstStyle/>
          <a:p>
            <a:r>
              <a:rPr lang="en-US" sz="4000" dirty="0">
                <a:latin typeface="+mj-lt"/>
              </a:rPr>
              <a:t>Section 1: Architectural need</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DynamoDB use case 1</a:t>
            </a:r>
          </a:p>
        </p:txBody>
      </p:sp>
      <p:sp>
        <p:nvSpPr>
          <p:cNvPr id="3" name="TextBox 2">
            <a:extLst>
              <a:ext uri="{FF2B5EF4-FFF2-40B4-BE49-F238E27FC236}">
                <a16:creationId xmlns:a16="http://schemas.microsoft.com/office/drawing/2014/main" id="{D0CEF921-936B-5845-A44C-C009416288FE}"/>
              </a:ext>
            </a:extLst>
          </p:cNvPr>
          <p:cNvSpPr txBox="1"/>
          <p:nvPr/>
        </p:nvSpPr>
        <p:spPr>
          <a:xfrm>
            <a:off x="2797487" y="1661374"/>
            <a:ext cx="6449978" cy="523220"/>
          </a:xfrm>
          <a:prstGeom prst="rect">
            <a:avLst/>
          </a:prstGeom>
          <a:noFill/>
        </p:spPr>
        <p:txBody>
          <a:bodyPr wrap="square" rtlCol="0">
            <a:spAutoFit/>
          </a:bodyPr>
          <a:lstStyle/>
          <a:p>
            <a:pPr algn="ct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Leaderboards and Scoring</a:t>
            </a:r>
          </a:p>
        </p:txBody>
      </p:sp>
      <p:grpSp>
        <p:nvGrpSpPr>
          <p:cNvPr id="8" name="Group 7" descr="players connect to game servers that communicate with a leaderboard. A data set labeled GameScores contains data suchas top score, wins, and losses for example user IDs and game titles.">
            <a:extLst>
              <a:ext uri="{FF2B5EF4-FFF2-40B4-BE49-F238E27FC236}">
                <a16:creationId xmlns:a16="http://schemas.microsoft.com/office/drawing/2014/main" id="{D422F548-2078-E245-B6B3-567DA2AC5D63}"/>
              </a:ext>
            </a:extLst>
          </p:cNvPr>
          <p:cNvGrpSpPr/>
          <p:nvPr/>
        </p:nvGrpSpPr>
        <p:grpSpPr>
          <a:xfrm>
            <a:off x="517295" y="2311042"/>
            <a:ext cx="11558979" cy="3427016"/>
            <a:chOff x="517295" y="2311042"/>
            <a:chExt cx="11558979" cy="3427016"/>
          </a:xfrm>
        </p:grpSpPr>
        <p:grpSp>
          <p:nvGrpSpPr>
            <p:cNvPr id="16" name="Group 15">
              <a:extLst>
                <a:ext uri="{FF2B5EF4-FFF2-40B4-BE49-F238E27FC236}">
                  <a16:creationId xmlns:a16="http://schemas.microsoft.com/office/drawing/2014/main" id="{0D3693E8-CB16-1A4B-A578-7A9A34A91E3C}"/>
                </a:ext>
              </a:extLst>
            </p:cNvPr>
            <p:cNvGrpSpPr/>
            <p:nvPr/>
          </p:nvGrpSpPr>
          <p:grpSpPr>
            <a:xfrm>
              <a:off x="517295" y="2311042"/>
              <a:ext cx="11558979" cy="3427016"/>
              <a:chOff x="662667" y="2311042"/>
              <a:chExt cx="11558979" cy="3427016"/>
            </a:xfrm>
          </p:grpSpPr>
          <p:sp>
            <p:nvSpPr>
              <p:cNvPr id="5" name="TextBox 4">
                <a:extLst>
                  <a:ext uri="{FF2B5EF4-FFF2-40B4-BE49-F238E27FC236}">
                    <a16:creationId xmlns:a16="http://schemas.microsoft.com/office/drawing/2014/main" id="{14EDC61F-5A54-DC40-A266-C4E70E2F6872}"/>
                  </a:ext>
                </a:extLst>
              </p:cNvPr>
              <p:cNvSpPr txBox="1"/>
              <p:nvPr/>
            </p:nvSpPr>
            <p:spPr>
              <a:xfrm>
                <a:off x="662667" y="4701116"/>
                <a:ext cx="1146338"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Players</a:t>
                </a:r>
              </a:p>
            </p:txBody>
          </p:sp>
          <p:sp>
            <p:nvSpPr>
              <p:cNvPr id="12" name="TextBox 11">
                <a:extLst>
                  <a:ext uri="{FF2B5EF4-FFF2-40B4-BE49-F238E27FC236}">
                    <a16:creationId xmlns:a16="http://schemas.microsoft.com/office/drawing/2014/main" id="{1251A87D-B3D2-1843-97F0-9641FC54C41E}"/>
                  </a:ext>
                </a:extLst>
              </p:cNvPr>
              <p:cNvSpPr txBox="1"/>
              <p:nvPr/>
            </p:nvSpPr>
            <p:spPr>
              <a:xfrm>
                <a:off x="2821316" y="4701116"/>
                <a:ext cx="1146338" cy="645690"/>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Game servers</a:t>
                </a:r>
              </a:p>
            </p:txBody>
          </p:sp>
          <p:sp>
            <p:nvSpPr>
              <p:cNvPr id="13" name="TextBox 12">
                <a:extLst>
                  <a:ext uri="{FF2B5EF4-FFF2-40B4-BE49-F238E27FC236}">
                    <a16:creationId xmlns:a16="http://schemas.microsoft.com/office/drawing/2014/main" id="{92482941-6F63-6942-95DB-9B7AFFD0150D}"/>
                  </a:ext>
                </a:extLst>
              </p:cNvPr>
              <p:cNvSpPr txBox="1"/>
              <p:nvPr/>
            </p:nvSpPr>
            <p:spPr>
              <a:xfrm>
                <a:off x="4926782" y="4701116"/>
                <a:ext cx="160798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Leaderboard</a:t>
                </a:r>
              </a:p>
            </p:txBody>
          </p:sp>
          <p:pic>
            <p:nvPicPr>
              <p:cNvPr id="11" name="Picture 10">
                <a:extLst>
                  <a:ext uri="{FF2B5EF4-FFF2-40B4-BE49-F238E27FC236}">
                    <a16:creationId xmlns:a16="http://schemas.microsoft.com/office/drawing/2014/main" id="{91112239-198E-8047-A347-6D599ECFDE8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564028" y="2311042"/>
                <a:ext cx="5657618" cy="3427016"/>
              </a:xfrm>
              <a:prstGeom prst="rect">
                <a:avLst/>
              </a:prstGeom>
            </p:spPr>
          </p:pic>
          <p:cxnSp>
            <p:nvCxnSpPr>
              <p:cNvPr id="15" name="Straight Arrow Connector 14">
                <a:extLst>
                  <a:ext uri="{FF2B5EF4-FFF2-40B4-BE49-F238E27FC236}">
                    <a16:creationId xmlns:a16="http://schemas.microsoft.com/office/drawing/2014/main" id="{08D25EBA-24F7-D143-9ADA-C6DAFF4BE4E9}"/>
                  </a:ext>
                </a:extLst>
              </p:cNvPr>
              <p:cNvCxnSpPr/>
              <p:nvPr/>
            </p:nvCxnSpPr>
            <p:spPr>
              <a:xfrm>
                <a:off x="1813565" y="4057460"/>
                <a:ext cx="833115" cy="0"/>
              </a:xfrm>
              <a:prstGeom prst="straightConnector1">
                <a:avLst/>
              </a:prstGeom>
              <a:ln w="635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Arrow Connector 6">
              <a:extLst>
                <a:ext uri="{FF2B5EF4-FFF2-40B4-BE49-F238E27FC236}">
                  <a16:creationId xmlns:a16="http://schemas.microsoft.com/office/drawing/2014/main" id="{3F07CD51-43DB-964A-A3AC-38A22E47FB93}"/>
                </a:ext>
              </a:extLst>
            </p:cNvPr>
            <p:cNvCxnSpPr/>
            <p:nvPr/>
          </p:nvCxnSpPr>
          <p:spPr>
            <a:xfrm>
              <a:off x="4034746" y="4057460"/>
              <a:ext cx="811193" cy="0"/>
            </a:xfrm>
            <a:prstGeom prst="straightConnector1">
              <a:avLst/>
            </a:prstGeom>
            <a:ln w="635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A6513B27-510D-3A48-81A9-7E57D30863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1246" y="3536935"/>
              <a:ext cx="975231" cy="975231"/>
            </a:xfrm>
            <a:prstGeom prst="rect">
              <a:avLst/>
            </a:prstGeom>
          </p:spPr>
        </p:pic>
        <p:pic>
          <p:nvPicPr>
            <p:cNvPr id="17" name="Graphic 16">
              <a:extLst>
                <a:ext uri="{FF2B5EF4-FFF2-40B4-BE49-F238E27FC236}">
                  <a16:creationId xmlns:a16="http://schemas.microsoft.com/office/drawing/2014/main" id="{5E3D9A11-54C2-8B41-A969-7CE54854EAA7}"/>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2567" y="3488169"/>
              <a:ext cx="1116756" cy="1116756"/>
            </a:xfrm>
            <a:prstGeom prst="rect">
              <a:avLst/>
            </a:prstGeom>
          </p:spPr>
        </p:pic>
        <p:pic>
          <p:nvPicPr>
            <p:cNvPr id="18" name="Graphic 17">
              <a:extLst>
                <a:ext uri="{FF2B5EF4-FFF2-40B4-BE49-F238E27FC236}">
                  <a16:creationId xmlns:a16="http://schemas.microsoft.com/office/drawing/2014/main" id="{1B2C6854-C84C-FC45-AE38-0E225BD7974A}"/>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7335" y="3738450"/>
              <a:ext cx="638020" cy="638020"/>
            </a:xfrm>
            <a:prstGeom prst="rect">
              <a:avLst/>
            </a:prstGeom>
          </p:spPr>
        </p:pic>
      </p:grpSp>
      <p:sp>
        <p:nvSpPr>
          <p:cNvPr id="4" name="Footer Placeholder 3">
            <a:extLst>
              <a:ext uri="{FF2B5EF4-FFF2-40B4-BE49-F238E27FC236}">
                <a16:creationId xmlns:a16="http://schemas.microsoft.com/office/drawing/2014/main" id="{A1C0A5C1-6386-BE43-907D-749671666B29}"/>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6A0B9065-B5DA-BE4A-A995-4FACCCFB6A4D}"/>
              </a:ext>
            </a:extLst>
          </p:cNvPr>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2415908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Amazon DynamoDB use case 2</a:t>
            </a:r>
          </a:p>
        </p:txBody>
      </p:sp>
      <p:sp>
        <p:nvSpPr>
          <p:cNvPr id="21" name="TextBox 20">
            <a:extLst>
              <a:ext uri="{FF2B5EF4-FFF2-40B4-BE49-F238E27FC236}">
                <a16:creationId xmlns:a16="http://schemas.microsoft.com/office/drawing/2014/main" id="{68C8FC63-E5F9-714E-B7B2-DE0AA8490F92}"/>
              </a:ext>
            </a:extLst>
          </p:cNvPr>
          <p:cNvSpPr txBox="1"/>
          <p:nvPr/>
        </p:nvSpPr>
        <p:spPr>
          <a:xfrm>
            <a:off x="2797487" y="1661374"/>
            <a:ext cx="6449978" cy="523220"/>
          </a:xfrm>
          <a:prstGeom prst="rect">
            <a:avLst/>
          </a:prstGeom>
          <a:noFill/>
        </p:spPr>
        <p:txBody>
          <a:bodyPr wrap="square" rtlCol="0">
            <a:spAutoFit/>
          </a:bodyPr>
          <a:lstStyle/>
          <a:p>
            <a:pPr algn="ct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Temporary Data (Online Cart)</a:t>
            </a:r>
          </a:p>
        </p:txBody>
      </p:sp>
      <p:grpSp>
        <p:nvGrpSpPr>
          <p:cNvPr id="3" name="Group 2" descr="Three users use mobile devices to connect to a web store hosted on an EC2 instance which in turn connects to a shopping cart hosted on a database, which connects to an order processing hosted on an EC2 instance.">
            <a:extLst>
              <a:ext uri="{FF2B5EF4-FFF2-40B4-BE49-F238E27FC236}">
                <a16:creationId xmlns:a16="http://schemas.microsoft.com/office/drawing/2014/main" id="{75343D93-3551-114B-BA1D-AAA4B182084F}"/>
              </a:ext>
            </a:extLst>
          </p:cNvPr>
          <p:cNvGrpSpPr/>
          <p:nvPr/>
        </p:nvGrpSpPr>
        <p:grpSpPr>
          <a:xfrm>
            <a:off x="2001621" y="2792893"/>
            <a:ext cx="7804353" cy="3267814"/>
            <a:chOff x="2001621" y="2792893"/>
            <a:chExt cx="7804353" cy="3267814"/>
          </a:xfrm>
        </p:grpSpPr>
        <p:grpSp>
          <p:nvGrpSpPr>
            <p:cNvPr id="59" name="Group 58">
              <a:extLst>
                <a:ext uri="{FF2B5EF4-FFF2-40B4-BE49-F238E27FC236}">
                  <a16:creationId xmlns:a16="http://schemas.microsoft.com/office/drawing/2014/main" id="{BD2D20DA-18CD-E041-9B71-FF12D79C97D8}"/>
                </a:ext>
              </a:extLst>
            </p:cNvPr>
            <p:cNvGrpSpPr/>
            <p:nvPr/>
          </p:nvGrpSpPr>
          <p:grpSpPr>
            <a:xfrm>
              <a:off x="2001621" y="3181548"/>
              <a:ext cx="5322319" cy="2879159"/>
              <a:chOff x="644377" y="3223419"/>
              <a:chExt cx="5322319" cy="2879159"/>
            </a:xfrm>
          </p:grpSpPr>
          <p:sp>
            <p:nvSpPr>
              <p:cNvPr id="32" name="TextBox 31">
                <a:extLst>
                  <a:ext uri="{FF2B5EF4-FFF2-40B4-BE49-F238E27FC236}">
                    <a16:creationId xmlns:a16="http://schemas.microsoft.com/office/drawing/2014/main" id="{1DC9455B-46AE-5846-9F1B-899A0DE1AFB2}"/>
                  </a:ext>
                </a:extLst>
              </p:cNvPr>
              <p:cNvSpPr txBox="1"/>
              <p:nvPr/>
            </p:nvSpPr>
            <p:spPr>
              <a:xfrm>
                <a:off x="644377" y="5733566"/>
                <a:ext cx="1146338"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Users</a:t>
                </a:r>
              </a:p>
            </p:txBody>
          </p:sp>
          <p:cxnSp>
            <p:nvCxnSpPr>
              <p:cNvPr id="38" name="Straight Arrow Connector 37">
                <a:extLst>
                  <a:ext uri="{FF2B5EF4-FFF2-40B4-BE49-F238E27FC236}">
                    <a16:creationId xmlns:a16="http://schemas.microsoft.com/office/drawing/2014/main" id="{F0DE46A6-F4FD-5643-8D80-38E4AA0244A2}"/>
                  </a:ext>
                </a:extLst>
              </p:cNvPr>
              <p:cNvCxnSpPr>
                <a:cxnSpLocks/>
              </p:cNvCxnSpPr>
              <p:nvPr/>
            </p:nvCxnSpPr>
            <p:spPr>
              <a:xfrm>
                <a:off x="1457182" y="4227659"/>
                <a:ext cx="1057418" cy="0"/>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D118910-285A-C541-945A-79E4FEDFA5E0}"/>
                  </a:ext>
                </a:extLst>
              </p:cNvPr>
              <p:cNvCxnSpPr>
                <a:cxnSpLocks/>
              </p:cNvCxnSpPr>
              <p:nvPr/>
            </p:nvCxnSpPr>
            <p:spPr>
              <a:xfrm flipV="1">
                <a:off x="1457182" y="4227659"/>
                <a:ext cx="1233815" cy="914376"/>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E20FF1-5883-8A4C-83FB-AF5071EE458F}"/>
                  </a:ext>
                </a:extLst>
              </p:cNvPr>
              <p:cNvCxnSpPr>
                <a:cxnSpLocks/>
              </p:cNvCxnSpPr>
              <p:nvPr/>
            </p:nvCxnSpPr>
            <p:spPr>
              <a:xfrm>
                <a:off x="1457183" y="3223419"/>
                <a:ext cx="1233813" cy="1005427"/>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08201A6-4DE9-6C4C-9E1B-87FEB588C403}"/>
                  </a:ext>
                </a:extLst>
              </p:cNvPr>
              <p:cNvSpPr txBox="1"/>
              <p:nvPr/>
            </p:nvSpPr>
            <p:spPr>
              <a:xfrm>
                <a:off x="2009904" y="4660884"/>
                <a:ext cx="197672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Web store</a:t>
                </a:r>
              </a:p>
            </p:txBody>
          </p:sp>
          <p:sp>
            <p:nvSpPr>
              <p:cNvPr id="55" name="TextBox 54">
                <a:extLst>
                  <a:ext uri="{FF2B5EF4-FFF2-40B4-BE49-F238E27FC236}">
                    <a16:creationId xmlns:a16="http://schemas.microsoft.com/office/drawing/2014/main" id="{3D07C45F-5F90-D943-B6E8-A50945CED40E}"/>
                  </a:ext>
                </a:extLst>
              </p:cNvPr>
              <p:cNvSpPr txBox="1"/>
              <p:nvPr/>
            </p:nvSpPr>
            <p:spPr>
              <a:xfrm>
                <a:off x="4300327" y="4660884"/>
                <a:ext cx="1666369"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Shopping cart</a:t>
                </a:r>
              </a:p>
            </p:txBody>
          </p:sp>
          <p:cxnSp>
            <p:nvCxnSpPr>
              <p:cNvPr id="57" name="Straight Arrow Connector 56">
                <a:extLst>
                  <a:ext uri="{FF2B5EF4-FFF2-40B4-BE49-F238E27FC236}">
                    <a16:creationId xmlns:a16="http://schemas.microsoft.com/office/drawing/2014/main" id="{93FAB5DB-FB30-C046-B62C-4974BDB58429}"/>
                  </a:ext>
                </a:extLst>
              </p:cNvPr>
              <p:cNvCxnSpPr/>
              <p:nvPr/>
            </p:nvCxnSpPr>
            <p:spPr>
              <a:xfrm>
                <a:off x="3412671" y="4169007"/>
                <a:ext cx="1240972"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1" name="Straight Arrow Connector 60">
              <a:extLst>
                <a:ext uri="{FF2B5EF4-FFF2-40B4-BE49-F238E27FC236}">
                  <a16:creationId xmlns:a16="http://schemas.microsoft.com/office/drawing/2014/main" id="{EE77AAE8-0A0E-C14D-AE78-410A589227A9}"/>
                </a:ext>
              </a:extLst>
            </p:cNvPr>
            <p:cNvCxnSpPr/>
            <p:nvPr/>
          </p:nvCxnSpPr>
          <p:spPr>
            <a:xfrm>
              <a:off x="7057896" y="4142871"/>
              <a:ext cx="1240972"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86ADCD4-E2F3-884A-97C0-1BC08FA61DA8}"/>
                </a:ext>
              </a:extLst>
            </p:cNvPr>
            <p:cNvSpPr txBox="1"/>
            <p:nvPr/>
          </p:nvSpPr>
          <p:spPr>
            <a:xfrm>
              <a:off x="7829250" y="4619012"/>
              <a:ext cx="197672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Order processing</a:t>
              </a:r>
            </a:p>
          </p:txBody>
        </p:sp>
        <p:pic>
          <p:nvPicPr>
            <p:cNvPr id="20" name="Graphic 19">
              <a:extLst>
                <a:ext uri="{FF2B5EF4-FFF2-40B4-BE49-F238E27FC236}">
                  <a16:creationId xmlns:a16="http://schemas.microsoft.com/office/drawing/2014/main" id="{7D875EAE-E802-1B49-95CD-A4256448E32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1115" y="3824595"/>
              <a:ext cx="643625" cy="643625"/>
            </a:xfrm>
            <a:prstGeom prst="rect">
              <a:avLst/>
            </a:prstGeom>
          </p:spPr>
        </p:pic>
        <p:pic>
          <p:nvPicPr>
            <p:cNvPr id="22" name="Graphic 21">
              <a:extLst>
                <a:ext uri="{FF2B5EF4-FFF2-40B4-BE49-F238E27FC236}">
                  <a16:creationId xmlns:a16="http://schemas.microsoft.com/office/drawing/2014/main" id="{7F7179C5-0A47-EA45-AF5E-3CF2AA75E71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57201" y="3839115"/>
              <a:ext cx="643625" cy="643625"/>
            </a:xfrm>
            <a:prstGeom prst="rect">
              <a:avLst/>
            </a:prstGeom>
          </p:spPr>
        </p:pic>
        <p:pic>
          <p:nvPicPr>
            <p:cNvPr id="23" name="Graphic 22">
              <a:extLst>
                <a:ext uri="{FF2B5EF4-FFF2-40B4-BE49-F238E27FC236}">
                  <a16:creationId xmlns:a16="http://schemas.microsoft.com/office/drawing/2014/main" id="{F3AA46C0-AD3A-254D-956D-B26E6496DBA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86909" y="3805885"/>
              <a:ext cx="643625" cy="643625"/>
            </a:xfrm>
            <a:prstGeom prst="rect">
              <a:avLst/>
            </a:prstGeom>
          </p:spPr>
        </p:pic>
        <p:pic>
          <p:nvPicPr>
            <p:cNvPr id="27" name="Graphic 26">
              <a:extLst>
                <a:ext uri="{FF2B5EF4-FFF2-40B4-BE49-F238E27FC236}">
                  <a16:creationId xmlns:a16="http://schemas.microsoft.com/office/drawing/2014/main" id="{DBDFBBC3-1420-E745-86E6-C536CB90DF5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6958" y="2792893"/>
              <a:ext cx="715664" cy="715664"/>
            </a:xfrm>
            <a:prstGeom prst="rect">
              <a:avLst/>
            </a:prstGeom>
          </p:spPr>
        </p:pic>
        <p:pic>
          <p:nvPicPr>
            <p:cNvPr id="29" name="Graphic 28">
              <a:extLst>
                <a:ext uri="{FF2B5EF4-FFF2-40B4-BE49-F238E27FC236}">
                  <a16:creationId xmlns:a16="http://schemas.microsoft.com/office/drawing/2014/main" id="{7BC9C60A-F923-BA48-ACF8-2E0F82A2389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6958" y="3827955"/>
              <a:ext cx="715664" cy="715664"/>
            </a:xfrm>
            <a:prstGeom prst="rect">
              <a:avLst/>
            </a:prstGeom>
          </p:spPr>
        </p:pic>
        <p:pic>
          <p:nvPicPr>
            <p:cNvPr id="30" name="Graphic 29">
              <a:extLst>
                <a:ext uri="{FF2B5EF4-FFF2-40B4-BE49-F238E27FC236}">
                  <a16:creationId xmlns:a16="http://schemas.microsoft.com/office/drawing/2014/main" id="{20271EBC-0EBD-484E-896C-2235ACF013C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6958" y="4803518"/>
              <a:ext cx="715664" cy="715664"/>
            </a:xfrm>
            <a:prstGeom prst="rect">
              <a:avLst/>
            </a:prstGeom>
          </p:spPr>
        </p:pic>
      </p:grpSp>
      <p:sp>
        <p:nvSpPr>
          <p:cNvPr id="4" name="Footer Placeholder 3">
            <a:extLst>
              <a:ext uri="{FF2B5EF4-FFF2-40B4-BE49-F238E27FC236}">
                <a16:creationId xmlns:a16="http://schemas.microsoft.com/office/drawing/2014/main" id="{151F7056-5480-834F-A75E-DBE251D3311F}"/>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20733C71-8905-DB49-AB3C-E1A42F286F17}"/>
              </a:ext>
            </a:extLst>
          </p:cNvPr>
          <p:cNvSpPr>
            <a:spLocks noGrp="1"/>
          </p:cNvSpPr>
          <p:nvPr>
            <p:ph type="sldNum" sz="quarter" idx="12"/>
          </p:nvPr>
        </p:nvSpPr>
        <p:spPr/>
        <p:txBody>
          <a:bodyPr/>
          <a:lstStyle/>
          <a:p>
            <a:fld id="{B6A95138-A96E-2F42-A959-2EFD44FE4AB7}" type="slidenum">
              <a:rPr lang="en-US" smtClean="0"/>
              <a:t>41</a:t>
            </a:fld>
            <a:endParaRPr lang="en-US" dirty="0"/>
          </a:p>
        </p:txBody>
      </p:sp>
    </p:spTree>
    <p:custDataLst>
      <p:tags r:id="rId1"/>
    </p:custDataLst>
    <p:extLst>
      <p:ext uri="{BB962C8B-B14F-4D97-AF65-F5344CB8AC3E}">
        <p14:creationId xmlns:p14="http://schemas.microsoft.com/office/powerpoint/2010/main" val="2389161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20579" y="263532"/>
            <a:ext cx="9174188" cy="779463"/>
          </a:xfrm>
        </p:spPr>
        <p:txBody>
          <a:bodyPr>
            <a:normAutofit/>
          </a:bodyPr>
          <a:lstStyle/>
          <a:p>
            <a:r>
              <a:rPr lang="en-US" dirty="0"/>
              <a:t>Amazon DynamoDB consistency options</a:t>
            </a:r>
          </a:p>
        </p:txBody>
      </p:sp>
      <p:sp>
        <p:nvSpPr>
          <p:cNvPr id="15" name="TextBox 14">
            <a:extLst>
              <a:ext uri="{FF2B5EF4-FFF2-40B4-BE49-F238E27FC236}">
                <a16:creationId xmlns:a16="http://schemas.microsoft.com/office/drawing/2014/main" id="{967E8E6C-8EB6-9644-A153-CC0D1974C12F}"/>
              </a:ext>
            </a:extLst>
          </p:cNvPr>
          <p:cNvSpPr txBox="1"/>
          <p:nvPr/>
        </p:nvSpPr>
        <p:spPr>
          <a:xfrm>
            <a:off x="1592886" y="2063163"/>
            <a:ext cx="3969978" cy="461665"/>
          </a:xfrm>
          <a:prstGeom prst="rect">
            <a:avLst/>
          </a:prstGeom>
          <a:noFill/>
          <a:ln>
            <a:noFill/>
          </a:ln>
        </p:spPr>
        <p:txBody>
          <a:bodyPr wrap="square" rtlCol="0">
            <a:spAutoFit/>
          </a:bodyPr>
          <a:lstStyle/>
          <a:p>
            <a:pPr algn="ctr"/>
            <a: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Eventually</a:t>
            </a:r>
            <a:r>
              <a:rPr lang="en-US" sz="2400" dirty="0">
                <a:latin typeface="Amazon Ember" panose="020B0603020204020204" pitchFamily="34" charset="0"/>
                <a:ea typeface="Amazon Ember" panose="020B0603020204020204" pitchFamily="34" charset="0"/>
                <a:cs typeface="Amazon Ember" panose="020B0603020204020204" pitchFamily="34" charset="0"/>
              </a:rPr>
              <a:t> consistent</a:t>
            </a:r>
          </a:p>
        </p:txBody>
      </p:sp>
      <p:grpSp>
        <p:nvGrpSpPr>
          <p:cNvPr id="7" name="Group 6" descr="one of three replicas writes immediately to the database that is connected to by an EC2 instance.">
            <a:extLst>
              <a:ext uri="{FF2B5EF4-FFF2-40B4-BE49-F238E27FC236}">
                <a16:creationId xmlns:a16="http://schemas.microsoft.com/office/drawing/2014/main" id="{F33F99D7-05BB-9842-9EA9-71B6F2A339F2}"/>
              </a:ext>
            </a:extLst>
          </p:cNvPr>
          <p:cNvGrpSpPr/>
          <p:nvPr/>
        </p:nvGrpSpPr>
        <p:grpSpPr>
          <a:xfrm>
            <a:off x="1186462" y="3035487"/>
            <a:ext cx="4490473" cy="1369919"/>
            <a:chOff x="1186462" y="3035487"/>
            <a:chExt cx="4490473" cy="1369919"/>
          </a:xfrm>
        </p:grpSpPr>
        <p:grpSp>
          <p:nvGrpSpPr>
            <p:cNvPr id="10" name="Group 9">
              <a:extLst>
                <a:ext uri="{FF2B5EF4-FFF2-40B4-BE49-F238E27FC236}">
                  <a16:creationId xmlns:a16="http://schemas.microsoft.com/office/drawing/2014/main" id="{71A0FB18-1220-4B42-B176-53895CE365E0}"/>
                </a:ext>
              </a:extLst>
            </p:cNvPr>
            <p:cNvGrpSpPr/>
            <p:nvPr/>
          </p:nvGrpSpPr>
          <p:grpSpPr>
            <a:xfrm>
              <a:off x="1186462" y="3035487"/>
              <a:ext cx="1046375" cy="1365772"/>
              <a:chOff x="2119736" y="2720292"/>
              <a:chExt cx="1046375" cy="1365772"/>
            </a:xfrm>
          </p:grpSpPr>
          <p:sp>
            <p:nvSpPr>
              <p:cNvPr id="6" name="TextBox 5">
                <a:extLst>
                  <a:ext uri="{FF2B5EF4-FFF2-40B4-BE49-F238E27FC236}">
                    <a16:creationId xmlns:a16="http://schemas.microsoft.com/office/drawing/2014/main" id="{35BEA4CE-5B69-5240-B831-360C75D90F1F}"/>
                  </a:ext>
                </a:extLst>
              </p:cNvPr>
              <p:cNvSpPr txBox="1"/>
              <p:nvPr/>
            </p:nvSpPr>
            <p:spPr>
              <a:xfrm>
                <a:off x="2124916" y="2720292"/>
                <a:ext cx="1041195" cy="36901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Replica </a:t>
                </a:r>
              </a:p>
            </p:txBody>
          </p:sp>
          <p:sp>
            <p:nvSpPr>
              <p:cNvPr id="20" name="TextBox 19">
                <a:extLst>
                  <a:ext uri="{FF2B5EF4-FFF2-40B4-BE49-F238E27FC236}">
                    <a16:creationId xmlns:a16="http://schemas.microsoft.com/office/drawing/2014/main" id="{7454BFCE-4EDE-D845-8698-4B4892D1C871}"/>
                  </a:ext>
                </a:extLst>
              </p:cNvPr>
              <p:cNvSpPr txBox="1"/>
              <p:nvPr/>
            </p:nvSpPr>
            <p:spPr>
              <a:xfrm>
                <a:off x="2119736" y="3225250"/>
                <a:ext cx="950682" cy="36901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Replica </a:t>
                </a:r>
              </a:p>
            </p:txBody>
          </p:sp>
          <p:sp>
            <p:nvSpPr>
              <p:cNvPr id="24" name="TextBox 23">
                <a:extLst>
                  <a:ext uri="{FF2B5EF4-FFF2-40B4-BE49-F238E27FC236}">
                    <a16:creationId xmlns:a16="http://schemas.microsoft.com/office/drawing/2014/main" id="{2FDF7690-4A5C-C54B-B528-13BC7EE4071D}"/>
                  </a:ext>
                </a:extLst>
              </p:cNvPr>
              <p:cNvSpPr txBox="1"/>
              <p:nvPr/>
            </p:nvSpPr>
            <p:spPr>
              <a:xfrm>
                <a:off x="2119736" y="3717052"/>
                <a:ext cx="950682" cy="369012"/>
              </a:xfrm>
              <a:prstGeom prst="rect">
                <a:avLst/>
              </a:prstGeom>
              <a:noFill/>
            </p:spPr>
            <p:txBody>
              <a:bodyPr wrap="square" rtlCol="0" anchor="ctr" anchorCtr="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Replica </a:t>
                </a:r>
              </a:p>
            </p:txBody>
          </p:sp>
        </p:grpSp>
        <p:cxnSp>
          <p:nvCxnSpPr>
            <p:cNvPr id="28" name="Straight Arrow Connector 27">
              <a:extLst>
                <a:ext uri="{FF2B5EF4-FFF2-40B4-BE49-F238E27FC236}">
                  <a16:creationId xmlns:a16="http://schemas.microsoft.com/office/drawing/2014/main" id="{979592B9-8031-F340-AFBA-EB351E2F2615}"/>
                </a:ext>
              </a:extLst>
            </p:cNvPr>
            <p:cNvCxnSpPr>
              <a:cxnSpLocks/>
            </p:cNvCxnSpPr>
            <p:nvPr/>
          </p:nvCxnSpPr>
          <p:spPr>
            <a:xfrm flipV="1">
              <a:off x="4062185" y="3677531"/>
              <a:ext cx="958765" cy="10808"/>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9733FB-14E8-1044-A1D5-63A8C8F23EB1}"/>
                </a:ext>
              </a:extLst>
            </p:cNvPr>
            <p:cNvCxnSpPr>
              <a:cxnSpLocks/>
            </p:cNvCxnSpPr>
            <p:nvPr/>
          </p:nvCxnSpPr>
          <p:spPr>
            <a:xfrm>
              <a:off x="2860007" y="3219916"/>
              <a:ext cx="554404" cy="28795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D7B685D5-1A93-334E-87D9-EA0AFC9518E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76966" y="3399725"/>
              <a:ext cx="538335" cy="538335"/>
            </a:xfrm>
            <a:prstGeom prst="rect">
              <a:avLst/>
            </a:prstGeom>
          </p:spPr>
        </p:pic>
        <p:pic>
          <p:nvPicPr>
            <p:cNvPr id="34" name="Graphic 33">
              <a:extLst>
                <a:ext uri="{FF2B5EF4-FFF2-40B4-BE49-F238E27FC236}">
                  <a16:creationId xmlns:a16="http://schemas.microsoft.com/office/drawing/2014/main" id="{089220A0-B57C-DD41-B32E-9CC8129C124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88932" y="3046772"/>
              <a:ext cx="377307" cy="377307"/>
            </a:xfrm>
            <a:prstGeom prst="rect">
              <a:avLst/>
            </a:prstGeom>
          </p:spPr>
        </p:pic>
        <p:pic>
          <p:nvPicPr>
            <p:cNvPr id="35" name="Graphic 34">
              <a:extLst>
                <a:ext uri="{FF2B5EF4-FFF2-40B4-BE49-F238E27FC236}">
                  <a16:creationId xmlns:a16="http://schemas.microsoft.com/office/drawing/2014/main" id="{2050B359-5641-3B4C-977A-3C87EC9DCC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88932" y="3527377"/>
              <a:ext cx="377307" cy="377307"/>
            </a:xfrm>
            <a:prstGeom prst="rect">
              <a:avLst/>
            </a:prstGeom>
          </p:spPr>
        </p:pic>
        <p:pic>
          <p:nvPicPr>
            <p:cNvPr id="36" name="Graphic 35">
              <a:extLst>
                <a:ext uri="{FF2B5EF4-FFF2-40B4-BE49-F238E27FC236}">
                  <a16:creationId xmlns:a16="http://schemas.microsoft.com/office/drawing/2014/main" id="{2F8F2BAB-7494-D641-BD84-F819E52D83B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1541" y="4028099"/>
              <a:ext cx="377307" cy="377307"/>
            </a:xfrm>
            <a:prstGeom prst="rect">
              <a:avLst/>
            </a:prstGeom>
          </p:spPr>
        </p:pic>
        <p:pic>
          <p:nvPicPr>
            <p:cNvPr id="40" name="Graphic 39">
              <a:extLst>
                <a:ext uri="{FF2B5EF4-FFF2-40B4-BE49-F238E27FC236}">
                  <a16:creationId xmlns:a16="http://schemas.microsoft.com/office/drawing/2014/main" id="{996D2487-4C4E-FF41-866B-335C9DC38A5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33310" y="3366526"/>
              <a:ext cx="643625" cy="643625"/>
            </a:xfrm>
            <a:prstGeom prst="rect">
              <a:avLst/>
            </a:prstGeom>
          </p:spPr>
        </p:pic>
      </p:grpSp>
      <p:sp>
        <p:nvSpPr>
          <p:cNvPr id="64" name="TextBox 63">
            <a:extLst>
              <a:ext uri="{FF2B5EF4-FFF2-40B4-BE49-F238E27FC236}">
                <a16:creationId xmlns:a16="http://schemas.microsoft.com/office/drawing/2014/main" id="{6CDAB1F4-7ADC-6040-979B-25875E22A399}"/>
              </a:ext>
            </a:extLst>
          </p:cNvPr>
          <p:cNvSpPr txBox="1"/>
          <p:nvPr/>
        </p:nvSpPr>
        <p:spPr>
          <a:xfrm>
            <a:off x="1919506" y="5030152"/>
            <a:ext cx="3316738" cy="923330"/>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a:t>
            </a:r>
            <a:r>
              <a:rPr lang="en-US"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default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setting. All copies of data usually reach consistency within </a:t>
            </a:r>
            <a:r>
              <a:rPr lang="en-US"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1 second</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 name="TextBox 2">
            <a:extLst>
              <a:ext uri="{FF2B5EF4-FFF2-40B4-BE49-F238E27FC236}">
                <a16:creationId xmlns:a16="http://schemas.microsoft.com/office/drawing/2014/main" id="{BE110C1A-6ED5-914B-9B79-72866EFACE79}"/>
              </a:ext>
            </a:extLst>
          </p:cNvPr>
          <p:cNvSpPr txBox="1"/>
          <p:nvPr/>
        </p:nvSpPr>
        <p:spPr>
          <a:xfrm>
            <a:off x="6951662" y="2068684"/>
            <a:ext cx="3969978" cy="461665"/>
          </a:xfrm>
          <a:prstGeom prst="rect">
            <a:avLst/>
          </a:prstGeom>
          <a:noFill/>
        </p:spPr>
        <p:txBody>
          <a:bodyPr wrap="square" rtlCol="0">
            <a:spAutoFit/>
          </a:bodyPr>
          <a:lstStyle/>
          <a:p>
            <a:pPr algn="ct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Strongly</a:t>
            </a:r>
            <a:r>
              <a:rPr lang="en-US" sz="2400" dirty="0">
                <a:latin typeface="Amazon Ember" panose="020B0603020204020204" pitchFamily="34" charset="0"/>
                <a:ea typeface="Amazon Ember" panose="020B0603020204020204" pitchFamily="34" charset="0"/>
                <a:cs typeface="Amazon Ember" panose="020B0603020204020204" pitchFamily="34" charset="0"/>
              </a:rPr>
              <a:t> consistent</a:t>
            </a:r>
          </a:p>
        </p:txBody>
      </p:sp>
      <p:grpSp>
        <p:nvGrpSpPr>
          <p:cNvPr id="8" name="Group 7" descr="Three of three replicas write immediately to the database that is connected to by an EC2 instance.">
            <a:extLst>
              <a:ext uri="{FF2B5EF4-FFF2-40B4-BE49-F238E27FC236}">
                <a16:creationId xmlns:a16="http://schemas.microsoft.com/office/drawing/2014/main" id="{737F7914-95C8-A541-8817-8A59BA9D63E6}"/>
              </a:ext>
            </a:extLst>
          </p:cNvPr>
          <p:cNvGrpSpPr/>
          <p:nvPr/>
        </p:nvGrpSpPr>
        <p:grpSpPr>
          <a:xfrm>
            <a:off x="6575384" y="3027942"/>
            <a:ext cx="4529160" cy="1368543"/>
            <a:chOff x="6575384" y="3027942"/>
            <a:chExt cx="4529160" cy="1368543"/>
          </a:xfrm>
        </p:grpSpPr>
        <p:grpSp>
          <p:nvGrpSpPr>
            <p:cNvPr id="42" name="Group 41">
              <a:extLst>
                <a:ext uri="{FF2B5EF4-FFF2-40B4-BE49-F238E27FC236}">
                  <a16:creationId xmlns:a16="http://schemas.microsoft.com/office/drawing/2014/main" id="{6D2B78A0-B334-E543-89BF-38F838DFE8AE}"/>
                </a:ext>
              </a:extLst>
            </p:cNvPr>
            <p:cNvGrpSpPr/>
            <p:nvPr/>
          </p:nvGrpSpPr>
          <p:grpSpPr>
            <a:xfrm>
              <a:off x="6575384" y="3030713"/>
              <a:ext cx="1046375" cy="1365772"/>
              <a:chOff x="2119736" y="2720292"/>
              <a:chExt cx="1046375" cy="1365772"/>
            </a:xfrm>
          </p:grpSpPr>
          <p:sp>
            <p:nvSpPr>
              <p:cNvPr id="46" name="TextBox 45">
                <a:extLst>
                  <a:ext uri="{FF2B5EF4-FFF2-40B4-BE49-F238E27FC236}">
                    <a16:creationId xmlns:a16="http://schemas.microsoft.com/office/drawing/2014/main" id="{465C9B1C-D90E-A641-97B0-CD8DBF1CD8D1}"/>
                  </a:ext>
                </a:extLst>
              </p:cNvPr>
              <p:cNvSpPr txBox="1"/>
              <p:nvPr/>
            </p:nvSpPr>
            <p:spPr>
              <a:xfrm>
                <a:off x="2124916" y="2720292"/>
                <a:ext cx="1041195" cy="36901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Replica </a:t>
                </a:r>
              </a:p>
            </p:txBody>
          </p:sp>
          <p:sp>
            <p:nvSpPr>
              <p:cNvPr id="47" name="TextBox 46">
                <a:extLst>
                  <a:ext uri="{FF2B5EF4-FFF2-40B4-BE49-F238E27FC236}">
                    <a16:creationId xmlns:a16="http://schemas.microsoft.com/office/drawing/2014/main" id="{A7C675AF-959C-134E-A8A7-4B3598BA4CD2}"/>
                  </a:ext>
                </a:extLst>
              </p:cNvPr>
              <p:cNvSpPr txBox="1"/>
              <p:nvPr/>
            </p:nvSpPr>
            <p:spPr>
              <a:xfrm>
                <a:off x="2119736" y="3225250"/>
                <a:ext cx="1041195" cy="36901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Replica </a:t>
                </a:r>
              </a:p>
            </p:txBody>
          </p:sp>
          <p:sp>
            <p:nvSpPr>
              <p:cNvPr id="48" name="TextBox 47">
                <a:extLst>
                  <a:ext uri="{FF2B5EF4-FFF2-40B4-BE49-F238E27FC236}">
                    <a16:creationId xmlns:a16="http://schemas.microsoft.com/office/drawing/2014/main" id="{F3F87EE9-3B3D-3146-B525-BFBB9EB6E197}"/>
                  </a:ext>
                </a:extLst>
              </p:cNvPr>
              <p:cNvSpPr txBox="1"/>
              <p:nvPr/>
            </p:nvSpPr>
            <p:spPr>
              <a:xfrm>
                <a:off x="2119736" y="3717052"/>
                <a:ext cx="1041195" cy="369012"/>
              </a:xfrm>
              <a:prstGeom prst="rect">
                <a:avLst/>
              </a:prstGeom>
              <a:noFill/>
            </p:spPr>
            <p:txBody>
              <a:bodyPr wrap="square" rtlCol="0" anchor="ctr" anchorCtr="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Replica </a:t>
                </a:r>
              </a:p>
            </p:txBody>
          </p:sp>
        </p:grpSp>
        <p:cxnSp>
          <p:nvCxnSpPr>
            <p:cNvPr id="51" name="Straight Arrow Connector 50">
              <a:extLst>
                <a:ext uri="{FF2B5EF4-FFF2-40B4-BE49-F238E27FC236}">
                  <a16:creationId xmlns:a16="http://schemas.microsoft.com/office/drawing/2014/main" id="{5BF7ABA7-D3C8-7847-B495-85900128C855}"/>
                </a:ext>
              </a:extLst>
            </p:cNvPr>
            <p:cNvCxnSpPr>
              <a:cxnSpLocks/>
            </p:cNvCxnSpPr>
            <p:nvPr/>
          </p:nvCxnSpPr>
          <p:spPr>
            <a:xfrm flipV="1">
              <a:off x="9451107" y="3672757"/>
              <a:ext cx="958765" cy="10808"/>
            </a:xfrm>
            <a:prstGeom prst="straightConnector1">
              <a:avLst/>
            </a:prstGeom>
            <a:ln w="381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F7C07D0-3AE6-C141-94C9-45201AE75D58}"/>
                </a:ext>
              </a:extLst>
            </p:cNvPr>
            <p:cNvCxnSpPr>
              <a:cxnSpLocks/>
            </p:cNvCxnSpPr>
            <p:nvPr/>
          </p:nvCxnSpPr>
          <p:spPr>
            <a:xfrm>
              <a:off x="8248929" y="3215142"/>
              <a:ext cx="554404" cy="2879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377CBDD-36B3-9E42-B8F1-4636130904C7}"/>
                </a:ext>
              </a:extLst>
            </p:cNvPr>
            <p:cNvCxnSpPr>
              <a:cxnSpLocks/>
            </p:cNvCxnSpPr>
            <p:nvPr/>
          </p:nvCxnSpPr>
          <p:spPr>
            <a:xfrm>
              <a:off x="8248929" y="3719476"/>
              <a:ext cx="559584"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BCAE4B6-FC3F-A548-97F4-E225B555C0F1}"/>
                </a:ext>
              </a:extLst>
            </p:cNvPr>
            <p:cNvCxnSpPr>
              <a:cxnSpLocks/>
            </p:cNvCxnSpPr>
            <p:nvPr/>
          </p:nvCxnSpPr>
          <p:spPr>
            <a:xfrm flipV="1">
              <a:off x="8248929" y="3912978"/>
              <a:ext cx="559584" cy="29376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F63A1017-74BC-0842-9595-86D8B4E05D6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75958" y="3446862"/>
              <a:ext cx="538335" cy="538335"/>
            </a:xfrm>
            <a:prstGeom prst="rect">
              <a:avLst/>
            </a:prstGeom>
          </p:spPr>
        </p:pic>
        <p:pic>
          <p:nvPicPr>
            <p:cNvPr id="37" name="Graphic 36">
              <a:extLst>
                <a:ext uri="{FF2B5EF4-FFF2-40B4-BE49-F238E27FC236}">
                  <a16:creationId xmlns:a16="http://schemas.microsoft.com/office/drawing/2014/main" id="{13CCA1FD-BA73-3043-B914-895194F30F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0924" y="3027942"/>
              <a:ext cx="377307" cy="377307"/>
            </a:xfrm>
            <a:prstGeom prst="rect">
              <a:avLst/>
            </a:prstGeom>
          </p:spPr>
        </p:pic>
        <p:pic>
          <p:nvPicPr>
            <p:cNvPr id="38" name="Graphic 37">
              <a:extLst>
                <a:ext uri="{FF2B5EF4-FFF2-40B4-BE49-F238E27FC236}">
                  <a16:creationId xmlns:a16="http://schemas.microsoft.com/office/drawing/2014/main" id="{A1FB6537-9129-3E45-ACEE-6342322DEFE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0924" y="3527375"/>
              <a:ext cx="377307" cy="377307"/>
            </a:xfrm>
            <a:prstGeom prst="rect">
              <a:avLst/>
            </a:prstGeom>
          </p:spPr>
        </p:pic>
        <p:pic>
          <p:nvPicPr>
            <p:cNvPr id="39" name="Graphic 38">
              <a:extLst>
                <a:ext uri="{FF2B5EF4-FFF2-40B4-BE49-F238E27FC236}">
                  <a16:creationId xmlns:a16="http://schemas.microsoft.com/office/drawing/2014/main" id="{256FC950-72E8-EC42-B315-F0BFF5E9D5A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0923" y="4018091"/>
              <a:ext cx="377307" cy="377307"/>
            </a:xfrm>
            <a:prstGeom prst="rect">
              <a:avLst/>
            </a:prstGeom>
          </p:spPr>
        </p:pic>
        <p:pic>
          <p:nvPicPr>
            <p:cNvPr id="41" name="Graphic 40">
              <a:extLst>
                <a:ext uri="{FF2B5EF4-FFF2-40B4-BE49-F238E27FC236}">
                  <a16:creationId xmlns:a16="http://schemas.microsoft.com/office/drawing/2014/main" id="{587A2060-E4A1-1045-A8E1-2E262979E3C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60919" y="3345760"/>
              <a:ext cx="643625" cy="643625"/>
            </a:xfrm>
            <a:prstGeom prst="rect">
              <a:avLst/>
            </a:prstGeom>
          </p:spPr>
        </p:pic>
      </p:grpSp>
      <p:sp>
        <p:nvSpPr>
          <p:cNvPr id="63" name="TextBox 62">
            <a:extLst>
              <a:ext uri="{FF2B5EF4-FFF2-40B4-BE49-F238E27FC236}">
                <a16:creationId xmlns:a16="http://schemas.microsoft.com/office/drawing/2014/main" id="{5C4F9E14-100C-8945-9234-CE2CD34EBDC4}"/>
              </a:ext>
            </a:extLst>
          </p:cNvPr>
          <p:cNvSpPr txBox="1"/>
          <p:nvPr/>
        </p:nvSpPr>
        <p:spPr>
          <a:xfrm>
            <a:off x="7160136" y="5006073"/>
            <a:ext cx="3969978" cy="1200329"/>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This feature is optional. Use for applications that require all reads to return a result that reflects all writes before the read.</a:t>
            </a:r>
          </a:p>
        </p:txBody>
      </p:sp>
      <p:sp>
        <p:nvSpPr>
          <p:cNvPr id="4" name="Footer Placeholder 3">
            <a:extLst>
              <a:ext uri="{FF2B5EF4-FFF2-40B4-BE49-F238E27FC236}">
                <a16:creationId xmlns:a16="http://schemas.microsoft.com/office/drawing/2014/main" id="{B3F537D7-9F15-454F-BCC2-ADFD5545D3EA}"/>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298BA636-C665-AA47-9A5D-7035CB8C64B2}"/>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2954745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3144242"/>
          </a:xfrm>
        </p:spPr>
        <p:txBody>
          <a:bodyPr>
            <a:noAutofit/>
          </a:bodyPr>
          <a:lstStyle/>
          <a:p>
            <a:r>
              <a:rPr lang="en-US" sz="3600" dirty="0">
                <a:latin typeface="+mj-lt"/>
              </a:rPr>
              <a:t>Class discussion: Which database should the café use?</a:t>
            </a:r>
            <a:br>
              <a:rPr lang="en-US" sz="3600" dirty="0">
                <a:latin typeface="+mj-lt"/>
              </a:rPr>
            </a:br>
            <a:endParaRPr lang="en-US" sz="3600" dirty="0">
              <a:latin typeface="+mj-lt"/>
            </a:endParaRPr>
          </a:p>
        </p:txBody>
      </p:sp>
      <p:pic>
        <p:nvPicPr>
          <p:cNvPr id="9" name="Graphic 8">
            <a:extLst>
              <a:ext uri="{FF2B5EF4-FFF2-40B4-BE49-F238E27FC236}">
                <a16:creationId xmlns:a16="http://schemas.microsoft.com/office/drawing/2014/main" id="{F30C9CED-E0F6-6841-BFB6-27AD1156A56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0853" y="1175621"/>
            <a:ext cx="786891" cy="786891"/>
          </a:xfrm>
          <a:prstGeom prst="rect">
            <a:avLst/>
          </a:prstGeom>
        </p:spPr>
      </p:pic>
      <p:sp>
        <p:nvSpPr>
          <p:cNvPr id="8" name="TextBox 7">
            <a:extLst>
              <a:ext uri="{FF2B5EF4-FFF2-40B4-BE49-F238E27FC236}">
                <a16:creationId xmlns:a16="http://schemas.microsoft.com/office/drawing/2014/main" id="{965E6266-AC33-B144-A9F2-FE7D787A4409}"/>
              </a:ext>
            </a:extLst>
          </p:cNvPr>
          <p:cNvSpPr txBox="1"/>
          <p:nvPr/>
        </p:nvSpPr>
        <p:spPr>
          <a:xfrm>
            <a:off x="5967583" y="2013534"/>
            <a:ext cx="1813430"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RDS</a:t>
            </a:r>
          </a:p>
        </p:txBody>
      </p:sp>
      <p:pic>
        <p:nvPicPr>
          <p:cNvPr id="13" name="Picture 12">
            <a:extLst>
              <a:ext uri="{FF2B5EF4-FFF2-40B4-BE49-F238E27FC236}">
                <a16:creationId xmlns:a16="http://schemas.microsoft.com/office/drawing/2014/main" id="{518608A6-545C-844D-A18B-27A3B1BBE7DE}"/>
              </a:ext>
              <a:ext uri="{C183D7F6-B498-43B3-948B-1728B52AA6E4}">
                <adec:decorative xmlns:adec="http://schemas.microsoft.com/office/drawing/2017/decorative" val="1"/>
              </a:ext>
            </a:extLst>
          </p:cNvPr>
          <p:cNvPicPr>
            <a:picLocks noChangeAspect="1"/>
          </p:cNvPicPr>
          <p:nvPr/>
        </p:nvPicPr>
        <p:blipFill>
          <a:blip r:embed="rId6">
            <a:alphaModFix amt="79000"/>
          </a:blip>
          <a:stretch>
            <a:fillRect/>
          </a:stretch>
        </p:blipFill>
        <p:spPr>
          <a:xfrm>
            <a:off x="8011525" y="723507"/>
            <a:ext cx="1280050" cy="1932336"/>
          </a:xfrm>
          <a:prstGeom prst="rect">
            <a:avLst/>
          </a:prstGeom>
          <a:effectLst>
            <a:softEdge rad="203200"/>
          </a:effectLst>
        </p:spPr>
      </p:pic>
      <p:pic>
        <p:nvPicPr>
          <p:cNvPr id="12" name="Graphic 11">
            <a:extLst>
              <a:ext uri="{FF2B5EF4-FFF2-40B4-BE49-F238E27FC236}">
                <a16:creationId xmlns:a16="http://schemas.microsoft.com/office/drawing/2014/main" id="{54016E9B-7190-FD4B-A27E-1C40771E137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6782" y="1175621"/>
            <a:ext cx="786891" cy="786891"/>
          </a:xfrm>
          <a:prstGeom prst="rect">
            <a:avLst/>
          </a:prstGeom>
        </p:spPr>
      </p:pic>
      <p:sp>
        <p:nvSpPr>
          <p:cNvPr id="11" name="TextBox 10">
            <a:extLst>
              <a:ext uri="{FF2B5EF4-FFF2-40B4-BE49-F238E27FC236}">
                <a16:creationId xmlns:a16="http://schemas.microsoft.com/office/drawing/2014/main" id="{CA97C538-6453-7A41-826B-0E4DA23D877C}"/>
              </a:ext>
            </a:extLst>
          </p:cNvPr>
          <p:cNvSpPr txBox="1"/>
          <p:nvPr/>
        </p:nvSpPr>
        <p:spPr>
          <a:xfrm>
            <a:off x="9493512" y="2004371"/>
            <a:ext cx="1813430"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Amazon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DynamoDB</a:t>
            </a:r>
          </a:p>
        </p:txBody>
      </p:sp>
      <p:pic>
        <p:nvPicPr>
          <p:cNvPr id="6" name="Picture 5">
            <a:extLst>
              <a:ext uri="{FF2B5EF4-FFF2-40B4-BE49-F238E27FC236}">
                <a16:creationId xmlns:a16="http://schemas.microsoft.com/office/drawing/2014/main" id="{B3324ADD-59CB-B949-97A8-A0DB282C9B06}"/>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21385" y="2584403"/>
            <a:ext cx="5699541" cy="3815395"/>
          </a:xfrm>
          <a:prstGeom prst="rect">
            <a:avLst/>
          </a:prstGeom>
          <a:effectLst>
            <a:softEdge rad="609600"/>
          </a:effectLst>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43</a:t>
            </a:fld>
            <a:endParaRPr lang="en-US" dirty="0"/>
          </a:p>
        </p:txBody>
      </p:sp>
    </p:spTree>
    <p:custDataLst>
      <p:tags r:id="rId1"/>
    </p:custDataLst>
    <p:extLst>
      <p:ext uri="{BB962C8B-B14F-4D97-AF65-F5344CB8AC3E}">
        <p14:creationId xmlns:p14="http://schemas.microsoft.com/office/powerpoint/2010/main" val="3467191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n-lt"/>
              </a:rPr>
              <a:t>Amazon DynamoDB is a fully managed non-relational </a:t>
            </a:r>
            <a:r>
              <a:rPr lang="en-US" sz="2400" dirty="0">
                <a:solidFill>
                  <a:schemeClr val="accent5"/>
                </a:solidFill>
                <a:latin typeface="Amazon Ember" panose="02000000000000000000" pitchFamily="2" charset="0"/>
                <a:ea typeface="Amazon Ember" panose="02000000000000000000" pitchFamily="2" charset="0"/>
              </a:rPr>
              <a:t>key-value</a:t>
            </a:r>
            <a:r>
              <a:rPr lang="en-US" sz="2400" dirty="0">
                <a:latin typeface="Amazon Ember" panose="02000000000000000000" pitchFamily="2" charset="0"/>
                <a:ea typeface="Amazon Ember" panose="02000000000000000000" pitchFamily="2" charset="0"/>
              </a:rPr>
              <a:t> </a:t>
            </a:r>
            <a:r>
              <a:rPr lang="en-US" sz="2400" dirty="0">
                <a:latin typeface="+mn-lt"/>
              </a:rPr>
              <a:t>and document </a:t>
            </a:r>
            <a:r>
              <a:rPr lang="en-US" sz="2400" dirty="0">
                <a:solidFill>
                  <a:schemeClr val="accent5"/>
                </a:solidFill>
                <a:latin typeface="Amazon Ember" panose="02000000000000000000" pitchFamily="2" charset="0"/>
                <a:ea typeface="Amazon Ember" panose="02000000000000000000" pitchFamily="2" charset="0"/>
              </a:rPr>
              <a:t>NoSQL</a:t>
            </a:r>
            <a:r>
              <a:rPr lang="en-US" sz="2400" dirty="0">
                <a:latin typeface="+mn-lt"/>
              </a:rPr>
              <a:t> database service.</a:t>
            </a:r>
          </a:p>
          <a:p>
            <a:r>
              <a:rPr lang="en-US" sz="2400" dirty="0">
                <a:latin typeface="+mn-lt"/>
              </a:rPr>
              <a:t>DynamoDB is </a:t>
            </a:r>
            <a:r>
              <a:rPr lang="en-US" sz="2400" dirty="0">
                <a:solidFill>
                  <a:schemeClr val="accent5"/>
                </a:solidFill>
                <a:latin typeface="Amazon Ember" panose="02000000000000000000" pitchFamily="2" charset="0"/>
                <a:ea typeface="Amazon Ember" panose="02000000000000000000" pitchFamily="2" charset="0"/>
              </a:rPr>
              <a:t>serverless</a:t>
            </a:r>
            <a:r>
              <a:rPr lang="en-US" sz="2400" dirty="0">
                <a:solidFill>
                  <a:schemeClr val="accent5"/>
                </a:solidFill>
                <a:latin typeface="+mn-lt"/>
              </a:rPr>
              <a:t>, </a:t>
            </a:r>
            <a:r>
              <a:rPr lang="en-US" sz="2400" dirty="0">
                <a:latin typeface="+mn-lt"/>
              </a:rPr>
              <a:t>provides extreme </a:t>
            </a:r>
            <a:r>
              <a:rPr lang="en-US" sz="2400" dirty="0">
                <a:solidFill>
                  <a:schemeClr val="accent5"/>
                </a:solidFill>
                <a:latin typeface="Amazon Ember" panose="02000000000000000000" pitchFamily="2" charset="0"/>
                <a:ea typeface="Amazon Ember" panose="02000000000000000000" pitchFamily="2" charset="0"/>
              </a:rPr>
              <a:t>horizontal scaling </a:t>
            </a:r>
            <a:r>
              <a:rPr lang="en-US" sz="2400" dirty="0">
                <a:latin typeface="+mn-lt"/>
              </a:rPr>
              <a:t>and </a:t>
            </a:r>
            <a:r>
              <a:rPr lang="en-US" sz="2400" dirty="0">
                <a:solidFill>
                  <a:schemeClr val="accent5"/>
                </a:solidFill>
                <a:latin typeface="Amazon Ember" panose="02000000000000000000" pitchFamily="2" charset="0"/>
                <a:ea typeface="Amazon Ember" panose="02000000000000000000" pitchFamily="2" charset="0"/>
              </a:rPr>
              <a:t>low latency</a:t>
            </a:r>
            <a:r>
              <a:rPr lang="en-US" sz="2400" dirty="0">
                <a:latin typeface="Amazon Ember" panose="02000000000000000000" pitchFamily="2" charset="0"/>
                <a:ea typeface="Amazon Ember" panose="02000000000000000000" pitchFamily="2" charset="0"/>
              </a:rPr>
              <a:t>.</a:t>
            </a:r>
            <a:endParaRPr lang="en-US" sz="2400" dirty="0">
              <a:latin typeface="+mn-lt"/>
            </a:endParaRPr>
          </a:p>
          <a:p>
            <a:r>
              <a:rPr lang="en-US" sz="2400" dirty="0">
                <a:latin typeface="+mn-lt"/>
              </a:rPr>
              <a:t>DynamoDB </a:t>
            </a:r>
            <a:r>
              <a:rPr lang="en-US" sz="2400" dirty="0">
                <a:solidFill>
                  <a:schemeClr val="accent5"/>
                </a:solidFill>
                <a:latin typeface="Amazon Ember" panose="02000000000000000000" pitchFamily="2" charset="0"/>
                <a:ea typeface="Amazon Ember" panose="02000000000000000000" pitchFamily="2" charset="0"/>
              </a:rPr>
              <a:t>global tables </a:t>
            </a:r>
            <a:r>
              <a:rPr lang="en-US" sz="2400" dirty="0">
                <a:latin typeface="+mn-lt"/>
              </a:rPr>
              <a:t>ensure that data is replicated to multiple Regions.</a:t>
            </a:r>
          </a:p>
          <a:p>
            <a:r>
              <a:rPr lang="en-US" sz="2400" dirty="0">
                <a:latin typeface="+mn-lt"/>
              </a:rPr>
              <a:t>DynamoDB provides </a:t>
            </a:r>
            <a:r>
              <a:rPr lang="en-US" sz="2400" dirty="0">
                <a:solidFill>
                  <a:schemeClr val="accent5"/>
                </a:solidFill>
                <a:latin typeface="Amazon Ember" panose="02000000000000000000" pitchFamily="2" charset="0"/>
                <a:ea typeface="Amazon Ember" panose="02000000000000000000" pitchFamily="2" charset="0"/>
              </a:rPr>
              <a:t>eventual consistency</a:t>
            </a:r>
            <a:r>
              <a:rPr lang="en-US" sz="2400" dirty="0">
                <a:latin typeface="+mn-lt"/>
              </a:rPr>
              <a:t> by default (</a:t>
            </a:r>
            <a:r>
              <a:rPr lang="en-US" sz="2400" dirty="0"/>
              <a:t>in general, it is </a:t>
            </a:r>
            <a:r>
              <a:rPr lang="en-US" sz="2400" dirty="0">
                <a:latin typeface="+mn-lt"/>
              </a:rPr>
              <a:t>fully consistent for reads 1 second after the write). </a:t>
            </a:r>
            <a:r>
              <a:rPr lang="en-US" sz="2400" dirty="0">
                <a:solidFill>
                  <a:schemeClr val="accent5"/>
                </a:solidFill>
                <a:latin typeface="Amazon Ember" panose="02000000000000000000" pitchFamily="2" charset="0"/>
                <a:ea typeface="Amazon Ember" panose="02000000000000000000" pitchFamily="2" charset="0"/>
              </a:rPr>
              <a:t>Strong consistency</a:t>
            </a:r>
            <a:r>
              <a:rPr lang="en-US" sz="2400" dirty="0">
                <a:latin typeface="+mn-lt"/>
              </a:rPr>
              <a:t> is also an option.</a:t>
            </a:r>
          </a:p>
          <a:p>
            <a:endParaRPr lang="en-US" sz="24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44</a:t>
            </a:fld>
            <a:endParaRPr lang="en-US" dirty="0"/>
          </a:p>
        </p:txBody>
      </p:sp>
    </p:spTree>
    <p:custDataLst>
      <p:tags r:id="rId1"/>
    </p:custDataLst>
    <p:extLst>
      <p:ext uri="{BB962C8B-B14F-4D97-AF65-F5344CB8AC3E}">
        <p14:creationId xmlns:p14="http://schemas.microsoft.com/office/powerpoint/2010/main" val="943739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5: Adding a Database Layer</a:t>
            </a:r>
          </a:p>
        </p:txBody>
      </p:sp>
      <p:sp>
        <p:nvSpPr>
          <p:cNvPr id="2" name="Title 1"/>
          <p:cNvSpPr>
            <a:spLocks noGrp="1"/>
          </p:cNvSpPr>
          <p:nvPr>
            <p:ph type="title"/>
          </p:nvPr>
        </p:nvSpPr>
        <p:spPr/>
        <p:txBody>
          <a:bodyPr>
            <a:noAutofit/>
          </a:bodyPr>
          <a:lstStyle/>
          <a:p>
            <a:r>
              <a:rPr lang="en-US" sz="4000" dirty="0">
                <a:latin typeface="+mj-lt"/>
              </a:rPr>
              <a:t>Section 5: Database security controls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287308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DB2254-7242-F24D-B7BD-7DB0F9D31C55}"/>
              </a:ext>
            </a:extLst>
          </p:cNvPr>
          <p:cNvSpPr>
            <a:spLocks noGrp="1"/>
          </p:cNvSpPr>
          <p:nvPr>
            <p:ph type="title"/>
          </p:nvPr>
        </p:nvSpPr>
        <p:spPr/>
        <p:txBody>
          <a:bodyPr/>
          <a:lstStyle/>
          <a:p>
            <a:r>
              <a:rPr lang="en-US" dirty="0"/>
              <a:t>Securing Amazon RDS databases </a:t>
            </a:r>
          </a:p>
        </p:txBody>
      </p:sp>
      <p:sp>
        <p:nvSpPr>
          <p:cNvPr id="6" name="Content Placeholder 5">
            <a:extLst>
              <a:ext uri="{FF2B5EF4-FFF2-40B4-BE49-F238E27FC236}">
                <a16:creationId xmlns:a16="http://schemas.microsoft.com/office/drawing/2014/main" id="{59009423-EB99-E247-9F53-FC06F1F4F23A}"/>
              </a:ext>
            </a:extLst>
          </p:cNvPr>
          <p:cNvSpPr>
            <a:spLocks noGrp="1"/>
          </p:cNvSpPr>
          <p:nvPr>
            <p:ph idx="1"/>
          </p:nvPr>
        </p:nvSpPr>
        <p:spPr>
          <a:xfrm>
            <a:off x="419100" y="1528175"/>
            <a:ext cx="9248514" cy="4648788"/>
          </a:xfrm>
        </p:spPr>
        <p:txBody>
          <a:bodyPr/>
          <a:lstStyle/>
          <a:p>
            <a:pPr marL="0" indent="0">
              <a:buNone/>
            </a:pPr>
            <a:r>
              <a:rPr lang="en-US" sz="2400" dirty="0"/>
              <a:t>Recommendations</a:t>
            </a:r>
          </a:p>
          <a:p>
            <a:r>
              <a:rPr lang="en-US" sz="1800" dirty="0"/>
              <a:t>Run the RDS instance in a </a:t>
            </a:r>
            <a:r>
              <a:rPr lang="en-US" sz="1800" dirty="0">
                <a:solidFill>
                  <a:schemeClr val="accent5"/>
                </a:solidFill>
                <a:latin typeface="Amazon Ember" panose="02000000000000000000" pitchFamily="2" charset="0"/>
                <a:ea typeface="Amazon Ember" panose="02000000000000000000" pitchFamily="2" charset="0"/>
              </a:rPr>
              <a:t>virtual private cloud (VPC)</a:t>
            </a:r>
            <a:endParaRPr lang="en-US" sz="1800" dirty="0">
              <a:solidFill>
                <a:schemeClr val="accent5"/>
              </a:solidFill>
            </a:endParaRPr>
          </a:p>
          <a:p>
            <a:pPr lvl="1"/>
            <a:r>
              <a:rPr lang="en-US" sz="1600" dirty="0"/>
              <a:t>Provides service isolation and IP firewall protection</a:t>
            </a:r>
          </a:p>
          <a:p>
            <a:r>
              <a:rPr lang="en-US" sz="1800" dirty="0"/>
              <a:t>Use </a:t>
            </a:r>
            <a:r>
              <a:rPr lang="en-US" sz="1800" dirty="0">
                <a:solidFill>
                  <a:schemeClr val="accent5"/>
                </a:solidFill>
                <a:latin typeface="Amazon Ember" panose="02000000000000000000" pitchFamily="2" charset="0"/>
                <a:ea typeface="Amazon Ember" panose="02000000000000000000" pitchFamily="2" charset="0"/>
              </a:rPr>
              <a:t>AWS Identity and Access Management </a:t>
            </a:r>
            <a:r>
              <a:rPr lang="en-US" sz="1800" dirty="0">
                <a:latin typeface="Amazon Ember" panose="02000000000000000000" pitchFamily="2" charset="0"/>
                <a:ea typeface="Amazon Ember" panose="02000000000000000000" pitchFamily="2" charset="0"/>
              </a:rPr>
              <a:t>(</a:t>
            </a:r>
            <a:r>
              <a:rPr lang="en-US" sz="1800" dirty="0">
                <a:solidFill>
                  <a:schemeClr val="accent5"/>
                </a:solidFill>
                <a:latin typeface="Amazon Ember" panose="02000000000000000000" pitchFamily="2" charset="0"/>
                <a:ea typeface="Amazon Ember" panose="02000000000000000000" pitchFamily="2" charset="0"/>
              </a:rPr>
              <a:t>IAM) policies </a:t>
            </a:r>
            <a:r>
              <a:rPr lang="en-US" sz="1800" dirty="0"/>
              <a:t>for authentication and access</a:t>
            </a:r>
            <a:endParaRPr lang="en-US" sz="1800" dirty="0">
              <a:solidFill>
                <a:schemeClr val="accent5"/>
              </a:solidFill>
            </a:endParaRPr>
          </a:p>
          <a:p>
            <a:pPr lvl="1"/>
            <a:r>
              <a:rPr lang="en-US" sz="1600" dirty="0"/>
              <a:t>Permissions determine who is allowed to manage Amazon RDS resources</a:t>
            </a:r>
          </a:p>
          <a:p>
            <a:r>
              <a:rPr lang="en-US" sz="1800" dirty="0"/>
              <a:t>Use </a:t>
            </a:r>
            <a:r>
              <a:rPr lang="en-US" sz="1800" dirty="0">
                <a:solidFill>
                  <a:schemeClr val="accent5"/>
                </a:solidFill>
                <a:latin typeface="Amazon Ember" panose="02000000000000000000" pitchFamily="2" charset="0"/>
                <a:ea typeface="Amazon Ember" panose="02000000000000000000" pitchFamily="2" charset="0"/>
              </a:rPr>
              <a:t>security groups </a:t>
            </a:r>
            <a:r>
              <a:rPr lang="en-US" sz="1800" dirty="0"/>
              <a:t>to control what IP addresses or EC2 instances can connect to your databases</a:t>
            </a:r>
          </a:p>
          <a:p>
            <a:pPr lvl="1"/>
            <a:r>
              <a:rPr lang="en-US" sz="1600" dirty="0"/>
              <a:t>By default, network access is disabled</a:t>
            </a:r>
          </a:p>
          <a:p>
            <a:r>
              <a:rPr lang="en-US" sz="1800" dirty="0"/>
              <a:t>Use </a:t>
            </a:r>
            <a:r>
              <a:rPr lang="en-US" sz="1800" dirty="0">
                <a:solidFill>
                  <a:schemeClr val="accent5"/>
                </a:solidFill>
                <a:latin typeface="Amazon Ember" panose="02000000000000000000" pitchFamily="2" charset="0"/>
                <a:ea typeface="Amazon Ember" panose="02000000000000000000" pitchFamily="2" charset="0"/>
              </a:rPr>
              <a:t>Secure Sockets Layer (SSL) </a:t>
            </a:r>
            <a:r>
              <a:rPr lang="en-US" sz="1800" dirty="0"/>
              <a:t>for encryption in transit</a:t>
            </a:r>
          </a:p>
          <a:p>
            <a:r>
              <a:rPr lang="en-US" sz="1800" dirty="0"/>
              <a:t>Use Amazon RDS </a:t>
            </a:r>
            <a:r>
              <a:rPr lang="en-US" sz="1800" dirty="0">
                <a:solidFill>
                  <a:schemeClr val="accent5"/>
                </a:solidFill>
                <a:latin typeface="Amazon Ember" panose="02000000000000000000" pitchFamily="2" charset="0"/>
                <a:ea typeface="Amazon Ember" panose="02000000000000000000" pitchFamily="2" charset="0"/>
              </a:rPr>
              <a:t>encryption</a:t>
            </a:r>
            <a:r>
              <a:rPr lang="en-US" sz="1800" dirty="0"/>
              <a:t> on DB instances and snapshots to secure data at rest</a:t>
            </a:r>
          </a:p>
          <a:p>
            <a:r>
              <a:rPr lang="en-US" sz="1800" dirty="0"/>
              <a:t>Use the </a:t>
            </a:r>
            <a:r>
              <a:rPr lang="en-US" sz="1800" dirty="0">
                <a:solidFill>
                  <a:schemeClr val="accent5"/>
                </a:solidFill>
                <a:latin typeface="Amazon Ember" panose="02000000000000000000" pitchFamily="2" charset="0"/>
                <a:ea typeface="Amazon Ember" panose="02000000000000000000" pitchFamily="2" charset="0"/>
              </a:rPr>
              <a:t>security features of your DB engine</a:t>
            </a:r>
            <a:r>
              <a:rPr lang="en-US" sz="1800" dirty="0">
                <a:latin typeface="Amazon Ember" panose="02000000000000000000" pitchFamily="2" charset="0"/>
                <a:ea typeface="Amazon Ember" panose="02000000000000000000" pitchFamily="2" charset="0"/>
              </a:rPr>
              <a:t> </a:t>
            </a:r>
            <a:r>
              <a:rPr lang="en-US" sz="1800" dirty="0"/>
              <a:t>to control who can log in to the databases on a DB instance</a:t>
            </a:r>
          </a:p>
          <a:p>
            <a:r>
              <a:rPr lang="en-US" sz="1800" dirty="0"/>
              <a:t>Configure event notifications to alert you when important Amazon RDS events occur</a:t>
            </a:r>
          </a:p>
        </p:txBody>
      </p:sp>
      <p:pic>
        <p:nvPicPr>
          <p:cNvPr id="8" name="Graphic 7">
            <a:extLst>
              <a:ext uri="{FF2B5EF4-FFF2-40B4-BE49-F238E27FC236}">
                <a16:creationId xmlns:a16="http://schemas.microsoft.com/office/drawing/2014/main" id="{10D69B4D-866F-FB4C-88EF-C6CEBB9FE6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376" y="1938911"/>
            <a:ext cx="1263641" cy="1263641"/>
          </a:xfrm>
          <a:prstGeom prst="rect">
            <a:avLst/>
          </a:prstGeom>
        </p:spPr>
      </p:pic>
      <p:sp>
        <p:nvSpPr>
          <p:cNvPr id="7" name="TextBox 6">
            <a:extLst>
              <a:ext uri="{FF2B5EF4-FFF2-40B4-BE49-F238E27FC236}">
                <a16:creationId xmlns:a16="http://schemas.microsoft.com/office/drawing/2014/main" id="{1375EA3F-DF17-9047-A7C6-B1647E634E5E}"/>
              </a:ext>
              <a:ext uri="{C183D7F6-B498-43B3-948B-1728B52AA6E4}">
                <adec:decorative xmlns:adec="http://schemas.microsoft.com/office/drawing/2017/decorative" val="1"/>
              </a:ext>
            </a:extLst>
          </p:cNvPr>
          <p:cNvSpPr txBox="1"/>
          <p:nvPr/>
        </p:nvSpPr>
        <p:spPr>
          <a:xfrm>
            <a:off x="9812482" y="3207816"/>
            <a:ext cx="1813430"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Amazon RDS</a:t>
            </a:r>
          </a:p>
        </p:txBody>
      </p:sp>
      <p:pic>
        <p:nvPicPr>
          <p:cNvPr id="10" name="Graphic 9">
            <a:extLst>
              <a:ext uri="{FF2B5EF4-FFF2-40B4-BE49-F238E27FC236}">
                <a16:creationId xmlns:a16="http://schemas.microsoft.com/office/drawing/2014/main" id="{47598B1F-6ECF-3C4F-A793-E01BAF031CF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2509" y="4411009"/>
            <a:ext cx="1553373" cy="1553373"/>
          </a:xfrm>
          <a:prstGeom prst="rect">
            <a:avLst/>
          </a:prstGeom>
        </p:spPr>
      </p:pic>
      <p:sp>
        <p:nvSpPr>
          <p:cNvPr id="4" name="Footer Placeholder 3">
            <a:extLst>
              <a:ext uri="{FF2B5EF4-FFF2-40B4-BE49-F238E27FC236}">
                <a16:creationId xmlns:a16="http://schemas.microsoft.com/office/drawing/2014/main" id="{1051518B-3C24-3D49-AE31-7F63C298F5E7}"/>
              </a:ext>
            </a:extLst>
          </p:cNvPr>
          <p:cNvSpPr>
            <a:spLocks noGrp="1"/>
          </p:cNvSpPr>
          <p:nvPr>
            <p:ph type="ftr" sz="quarter" idx="3"/>
          </p:nvPr>
        </p:nvSpPr>
        <p:spPr/>
        <p:txBody>
          <a:bodyPr/>
          <a:lstStyle/>
          <a:p>
            <a:r>
              <a:rPr lang="en-US" dirty="0"/>
              <a:t>© 2020, Amazon Web Services, Inc. or its Affiliates. All rights reserved.</a:t>
            </a:r>
          </a:p>
        </p:txBody>
      </p:sp>
      <p:sp>
        <p:nvSpPr>
          <p:cNvPr id="11" name="Slide Number Placeholder 10">
            <a:extLst>
              <a:ext uri="{FF2B5EF4-FFF2-40B4-BE49-F238E27FC236}">
                <a16:creationId xmlns:a16="http://schemas.microsoft.com/office/drawing/2014/main" id="{E547866C-E75F-4E43-9292-A659727EBB90}"/>
              </a:ext>
            </a:extLst>
          </p:cNvPr>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3094185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DB2254-7242-F24D-B7BD-7DB0F9D31C55}"/>
              </a:ext>
            </a:extLst>
          </p:cNvPr>
          <p:cNvSpPr>
            <a:spLocks noGrp="1"/>
          </p:cNvSpPr>
          <p:nvPr>
            <p:ph type="title"/>
          </p:nvPr>
        </p:nvSpPr>
        <p:spPr/>
        <p:txBody>
          <a:bodyPr/>
          <a:lstStyle/>
          <a:p>
            <a:r>
              <a:rPr lang="en-US" sz="3600" dirty="0"/>
              <a:t>Securing Amazon DynamoDB</a:t>
            </a:r>
          </a:p>
        </p:txBody>
      </p:sp>
      <p:sp>
        <p:nvSpPr>
          <p:cNvPr id="6" name="Content Placeholder 5">
            <a:extLst>
              <a:ext uri="{FF2B5EF4-FFF2-40B4-BE49-F238E27FC236}">
                <a16:creationId xmlns:a16="http://schemas.microsoft.com/office/drawing/2014/main" id="{59009423-EB99-E247-9F53-FC06F1F4F23A}"/>
              </a:ext>
            </a:extLst>
          </p:cNvPr>
          <p:cNvSpPr>
            <a:spLocks noGrp="1"/>
          </p:cNvSpPr>
          <p:nvPr>
            <p:ph idx="1"/>
          </p:nvPr>
        </p:nvSpPr>
        <p:spPr>
          <a:xfrm>
            <a:off x="419100" y="1528175"/>
            <a:ext cx="6003734" cy="4648788"/>
          </a:xfrm>
        </p:spPr>
        <p:txBody>
          <a:bodyPr/>
          <a:lstStyle/>
          <a:p>
            <a:pPr marL="0" indent="0">
              <a:buNone/>
            </a:pPr>
            <a:r>
              <a:rPr lang="en-US" dirty="0"/>
              <a:t>Recommendations</a:t>
            </a:r>
            <a:endParaRPr lang="en-US" sz="2000" dirty="0"/>
          </a:p>
          <a:p>
            <a:r>
              <a:rPr lang="en-US" sz="2000" dirty="0"/>
              <a:t>Use </a:t>
            </a:r>
            <a:r>
              <a:rPr lang="en-US" sz="2000" b="1" dirty="0">
                <a:solidFill>
                  <a:schemeClr val="accent5"/>
                </a:solidFill>
              </a:rPr>
              <a:t>IAM roles </a:t>
            </a:r>
            <a:r>
              <a:rPr lang="en-US" sz="2000" dirty="0"/>
              <a:t>to authenticate access</a:t>
            </a:r>
            <a:endParaRPr lang="en-US" sz="1800" dirty="0"/>
          </a:p>
          <a:p>
            <a:r>
              <a:rPr lang="en-US" sz="2000" dirty="0"/>
              <a:t>Use </a:t>
            </a:r>
            <a:r>
              <a:rPr lang="en-US" sz="2000" b="1" dirty="0">
                <a:solidFill>
                  <a:schemeClr val="accent5"/>
                </a:solidFill>
              </a:rPr>
              <a:t>IAM policies </a:t>
            </a:r>
          </a:p>
          <a:p>
            <a:pPr lvl="1"/>
            <a:r>
              <a:rPr lang="en-US" sz="1800" dirty="0"/>
              <a:t>To define fine-grain access permissions to use DynamoDB APIs</a:t>
            </a:r>
          </a:p>
          <a:p>
            <a:pPr lvl="1"/>
            <a:r>
              <a:rPr lang="en-US" sz="1800" dirty="0"/>
              <a:t>Define access at the table, item, or attribute level</a:t>
            </a:r>
          </a:p>
          <a:p>
            <a:pPr lvl="1"/>
            <a:r>
              <a:rPr lang="en-US" sz="1800" dirty="0"/>
              <a:t>Follow the </a:t>
            </a:r>
            <a:r>
              <a:rPr lang="en-US" sz="1800" b="1" dirty="0"/>
              <a:t>principle of granting least privilege</a:t>
            </a:r>
          </a:p>
          <a:p>
            <a:r>
              <a:rPr lang="en-US" sz="2000" dirty="0"/>
              <a:t>Configure </a:t>
            </a:r>
            <a:r>
              <a:rPr lang="en-US" sz="2000" b="1" dirty="0">
                <a:solidFill>
                  <a:schemeClr val="accent5"/>
                </a:solidFill>
              </a:rPr>
              <a:t>VPC endpoints</a:t>
            </a:r>
          </a:p>
          <a:p>
            <a:pPr lvl="1"/>
            <a:r>
              <a:rPr lang="en-US" sz="1800" dirty="0"/>
              <a:t>Prevents connection traffic from traversing the open internet</a:t>
            </a:r>
          </a:p>
          <a:p>
            <a:pPr lvl="1"/>
            <a:r>
              <a:rPr lang="en-US" sz="1800" dirty="0"/>
              <a:t>VPC endpoint policies allow you to control and limit API access to a DynamoDB table</a:t>
            </a:r>
          </a:p>
          <a:p>
            <a:r>
              <a:rPr lang="en-US" sz="2000" dirty="0"/>
              <a:t>Consider </a:t>
            </a:r>
            <a:r>
              <a:rPr lang="en-US" sz="2000" b="1" dirty="0">
                <a:solidFill>
                  <a:schemeClr val="accent5"/>
                </a:solidFill>
              </a:rPr>
              <a:t>client-side encryption</a:t>
            </a:r>
          </a:p>
          <a:p>
            <a:pPr lvl="1"/>
            <a:r>
              <a:rPr lang="en-US" sz="1800" dirty="0"/>
              <a:t>Encrypt data as close as possible to its origin</a:t>
            </a:r>
          </a:p>
        </p:txBody>
      </p:sp>
      <p:pic>
        <p:nvPicPr>
          <p:cNvPr id="11" name="Graphic 10">
            <a:extLst>
              <a:ext uri="{FF2B5EF4-FFF2-40B4-BE49-F238E27FC236}">
                <a16:creationId xmlns:a16="http://schemas.microsoft.com/office/drawing/2014/main" id="{17748831-2D98-5E4B-9309-6EC58EA37F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7569" y="1758449"/>
            <a:ext cx="1262080" cy="1262080"/>
          </a:xfrm>
          <a:prstGeom prst="rect">
            <a:avLst/>
          </a:prstGeom>
        </p:spPr>
      </p:pic>
      <p:sp>
        <p:nvSpPr>
          <p:cNvPr id="7" name="TextBox 6">
            <a:extLst>
              <a:ext uri="{FF2B5EF4-FFF2-40B4-BE49-F238E27FC236}">
                <a16:creationId xmlns:a16="http://schemas.microsoft.com/office/drawing/2014/main" id="{1375EA3F-DF17-9047-A7C6-B1647E634E5E}"/>
              </a:ext>
              <a:ext uri="{C183D7F6-B498-43B3-948B-1728B52AA6E4}">
                <adec:decorative xmlns:adec="http://schemas.microsoft.com/office/drawing/2017/decorative" val="1"/>
              </a:ext>
            </a:extLst>
          </p:cNvPr>
          <p:cNvSpPr txBox="1"/>
          <p:nvPr/>
        </p:nvSpPr>
        <p:spPr>
          <a:xfrm>
            <a:off x="8336222" y="3020529"/>
            <a:ext cx="1813430"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sp>
        <p:nvSpPr>
          <p:cNvPr id="3" name="Content Placeholder 2">
            <a:extLst>
              <a:ext uri="{FF2B5EF4-FFF2-40B4-BE49-F238E27FC236}">
                <a16:creationId xmlns:a16="http://schemas.microsoft.com/office/drawing/2014/main" id="{BEA37000-7692-D040-B3CF-93072D7A3476}"/>
              </a:ext>
            </a:extLst>
          </p:cNvPr>
          <p:cNvSpPr>
            <a:spLocks noGrp="1"/>
          </p:cNvSpPr>
          <p:nvPr>
            <p:ph idx="13"/>
          </p:nvPr>
        </p:nvSpPr>
        <p:spPr>
          <a:xfrm>
            <a:off x="6835670" y="4175920"/>
            <a:ext cx="4919550" cy="2004841"/>
          </a:xfrm>
        </p:spPr>
        <p:txBody>
          <a:bodyPr/>
          <a:lstStyle/>
          <a:p>
            <a:pPr marL="0" indent="0">
              <a:buNone/>
            </a:pPr>
            <a:r>
              <a:rPr lang="en-US" sz="2000" dirty="0"/>
              <a:t>Security provided by default</a:t>
            </a:r>
          </a:p>
          <a:p>
            <a:pPr>
              <a:buClr>
                <a:schemeClr val="tx1"/>
              </a:buClr>
            </a:pPr>
            <a:r>
              <a:rPr lang="en-US" sz="1800" b="1" dirty="0">
                <a:solidFill>
                  <a:schemeClr val="accent5"/>
                </a:solidFill>
              </a:rPr>
              <a:t>Encryption at rest </a:t>
            </a:r>
            <a:r>
              <a:rPr lang="en-US" sz="1800" dirty="0"/>
              <a:t>of all user data stored in tables, indexes, streams, and backups</a:t>
            </a:r>
          </a:p>
          <a:p>
            <a:pPr>
              <a:buClr>
                <a:schemeClr val="tx1"/>
              </a:buClr>
            </a:pPr>
            <a:r>
              <a:rPr lang="en-US" sz="1800" b="1" dirty="0">
                <a:solidFill>
                  <a:schemeClr val="accent5"/>
                </a:solidFill>
              </a:rPr>
              <a:t>Encryption in transit </a:t>
            </a:r>
            <a:r>
              <a:rPr lang="en-US" sz="1800" b="1" dirty="0">
                <a:solidFill>
                  <a:schemeClr val="accent5"/>
                </a:solidFill>
                <a:latin typeface="+mn-lt"/>
              </a:rPr>
              <a:t>–</a:t>
            </a:r>
            <a:r>
              <a:rPr lang="en-US" sz="1800" b="1" dirty="0">
                <a:latin typeface="+mn-lt"/>
              </a:rPr>
              <a:t> </a:t>
            </a:r>
            <a:r>
              <a:rPr lang="en-US" sz="1800" dirty="0">
                <a:latin typeface="+mn-lt"/>
              </a:rPr>
              <a:t>All c</a:t>
            </a:r>
            <a:r>
              <a:rPr lang="en-US" sz="1800" dirty="0"/>
              <a:t>ommunications to and from DynamoDB and other AWS resources use HTTPS</a:t>
            </a:r>
          </a:p>
          <a:p>
            <a:endParaRPr lang="en-US" sz="2000" dirty="0"/>
          </a:p>
        </p:txBody>
      </p:sp>
      <p:sp>
        <p:nvSpPr>
          <p:cNvPr id="4" name="Footer Placeholder 3">
            <a:extLst>
              <a:ext uri="{FF2B5EF4-FFF2-40B4-BE49-F238E27FC236}">
                <a16:creationId xmlns:a16="http://schemas.microsoft.com/office/drawing/2014/main" id="{1051518B-3C24-3D49-AE31-7F63C298F5E7}"/>
              </a:ext>
            </a:extLst>
          </p:cNvPr>
          <p:cNvSpPr>
            <a:spLocks noGrp="1"/>
          </p:cNvSpPr>
          <p:nvPr>
            <p:ph type="ftr" sz="quarter" idx="3"/>
          </p:nvPr>
        </p:nvSpPr>
        <p:spPr/>
        <p:txBody>
          <a:bodyPr/>
          <a:lstStyle/>
          <a:p>
            <a:r>
              <a:rPr lang="en-US" dirty="0"/>
              <a:t>© 2020, Amazon Web Services, Inc. or its Affiliates. All rights reserved.</a:t>
            </a:r>
          </a:p>
        </p:txBody>
      </p:sp>
      <p:sp>
        <p:nvSpPr>
          <p:cNvPr id="13" name="Slide Number Placeholder 12">
            <a:extLst>
              <a:ext uri="{FF2B5EF4-FFF2-40B4-BE49-F238E27FC236}">
                <a16:creationId xmlns:a16="http://schemas.microsoft.com/office/drawing/2014/main" id="{78D56957-7F72-E54D-91C7-86D5D1683268}"/>
              </a:ext>
            </a:extLst>
          </p:cNvPr>
          <p:cNvSpPr>
            <a:spLocks noGrp="1"/>
          </p:cNvSpPr>
          <p:nvPr>
            <p:ph type="sldNum" sz="quarter" idx="12"/>
          </p:nvPr>
        </p:nvSpPr>
        <p:spPr/>
        <p:txBody>
          <a:bodyPr/>
          <a:lstStyle/>
          <a:p>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2410983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5: Adding a Database Layer</a:t>
            </a:r>
          </a:p>
        </p:txBody>
      </p:sp>
      <p:sp>
        <p:nvSpPr>
          <p:cNvPr id="2" name="Title 1"/>
          <p:cNvSpPr>
            <a:spLocks noGrp="1"/>
          </p:cNvSpPr>
          <p:nvPr>
            <p:ph type="title"/>
          </p:nvPr>
        </p:nvSpPr>
        <p:spPr/>
        <p:txBody>
          <a:bodyPr>
            <a:noAutofit/>
          </a:bodyPr>
          <a:lstStyle/>
          <a:p>
            <a:r>
              <a:rPr lang="en-US" sz="4000" dirty="0">
                <a:latin typeface="+mj-lt"/>
              </a:rPr>
              <a:t>Section 6: Migrating data into AWS databases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819108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p:txBody>
          <a:bodyPr>
            <a:normAutofit fontScale="90000"/>
          </a:bodyPr>
          <a:lstStyle/>
          <a:p>
            <a:r>
              <a:rPr lang="en-US" dirty="0"/>
              <a:t>AWS Database Migration Service</a:t>
            </a:r>
          </a:p>
        </p:txBody>
      </p:sp>
      <p:pic>
        <p:nvPicPr>
          <p:cNvPr id="9" name="Graphic 8">
            <a:extLst>
              <a:ext uri="{FF2B5EF4-FFF2-40B4-BE49-F238E27FC236}">
                <a16:creationId xmlns:a16="http://schemas.microsoft.com/office/drawing/2014/main" id="{05D0B5F6-6CE3-0F43-82A6-A4E56F1EBD9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49" y="1789084"/>
            <a:ext cx="1190477" cy="1190477"/>
          </a:xfrm>
          <a:prstGeom prst="rect">
            <a:avLst/>
          </a:prstGeom>
        </p:spPr>
      </p:pic>
      <p:sp>
        <p:nvSpPr>
          <p:cNvPr id="11" name="TextBox 10">
            <a:extLst>
              <a:ext uri="{FF2B5EF4-FFF2-40B4-BE49-F238E27FC236}">
                <a16:creationId xmlns:a16="http://schemas.microsoft.com/office/drawing/2014/main" id="{7E296940-470C-A64E-AE74-ED0FEB18321D}"/>
              </a:ext>
            </a:extLst>
          </p:cNvPr>
          <p:cNvSpPr txBox="1"/>
          <p:nvPr/>
        </p:nvSpPr>
        <p:spPr>
          <a:xfrm>
            <a:off x="214723" y="3041940"/>
            <a:ext cx="2134727" cy="923330"/>
          </a:xfrm>
          <a:prstGeom prst="rect">
            <a:avLst/>
          </a:prstGeom>
          <a:noFill/>
        </p:spPr>
        <p:txBody>
          <a:bodyPr wrap="square" rtlCol="0">
            <a:spAutoFit/>
          </a:bodyPr>
          <a:lstStyle/>
          <a:p>
            <a:pPr algn="ct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Database Migration Service </a:t>
            </a:r>
            <a:b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DMS)</a:t>
            </a:r>
          </a:p>
        </p:txBody>
      </p:sp>
      <p:sp>
        <p:nvSpPr>
          <p:cNvPr id="57" name="Rectangle 56">
            <a:extLst>
              <a:ext uri="{FF2B5EF4-FFF2-40B4-BE49-F238E27FC236}">
                <a16:creationId xmlns:a16="http://schemas.microsoft.com/office/drawing/2014/main" id="{4858EC91-73C9-4D45-8B3C-7A17DD76B6E8}"/>
              </a:ext>
              <a:ext uri="{C183D7F6-B498-43B3-948B-1728B52AA6E4}">
                <adec:decorative xmlns:adec="http://schemas.microsoft.com/office/drawing/2017/decorative" val="1"/>
              </a:ext>
            </a:extLst>
          </p:cNvPr>
          <p:cNvSpPr/>
          <p:nvPr/>
        </p:nvSpPr>
        <p:spPr>
          <a:xfrm>
            <a:off x="204651" y="1442520"/>
            <a:ext cx="2203877" cy="2718230"/>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highlight>
                <a:srgbClr val="C0C0C0"/>
              </a:highlight>
            </a:endParaRPr>
          </a:p>
        </p:txBody>
      </p:sp>
      <p:sp>
        <p:nvSpPr>
          <p:cNvPr id="2" name="Content Placeholder 1">
            <a:extLst>
              <a:ext uri="{FF2B5EF4-FFF2-40B4-BE49-F238E27FC236}">
                <a16:creationId xmlns:a16="http://schemas.microsoft.com/office/drawing/2014/main" id="{DE12E8AB-7E59-3144-90AF-1092DA19DB75}"/>
              </a:ext>
            </a:extLst>
          </p:cNvPr>
          <p:cNvSpPr>
            <a:spLocks noGrp="1"/>
          </p:cNvSpPr>
          <p:nvPr>
            <p:ph idx="1"/>
          </p:nvPr>
        </p:nvSpPr>
        <p:spPr>
          <a:xfrm>
            <a:off x="3028838" y="1533211"/>
            <a:ext cx="8640399" cy="1498518"/>
          </a:xfrm>
        </p:spPr>
        <p:txBody>
          <a:bodyPr/>
          <a:lstStyle/>
          <a:p>
            <a:r>
              <a:rPr lang="en-US" sz="2000" dirty="0"/>
              <a:t>Use to migrate to and from most commercial and open source databases</a:t>
            </a:r>
          </a:p>
          <a:p>
            <a:r>
              <a:rPr lang="en-US" sz="2000" dirty="0"/>
              <a:t>Migrate between databases on Amazon EC2, Amazon RDS, Amazon S3, and on-premises</a:t>
            </a:r>
          </a:p>
          <a:p>
            <a:endParaRPr lang="en-US" sz="2000" dirty="0"/>
          </a:p>
          <a:p>
            <a:endParaRPr lang="en-US" sz="2000" dirty="0"/>
          </a:p>
        </p:txBody>
      </p:sp>
      <p:sp>
        <p:nvSpPr>
          <p:cNvPr id="51" name="TextBox 50">
            <a:extLst>
              <a:ext uri="{FF2B5EF4-FFF2-40B4-BE49-F238E27FC236}">
                <a16:creationId xmlns:a16="http://schemas.microsoft.com/office/drawing/2014/main" id="{56135994-A386-BE43-A989-17A8CE298259}"/>
              </a:ext>
            </a:extLst>
          </p:cNvPr>
          <p:cNvSpPr txBox="1"/>
          <p:nvPr/>
        </p:nvSpPr>
        <p:spPr>
          <a:xfrm>
            <a:off x="3433069" y="3065024"/>
            <a:ext cx="1417833" cy="830997"/>
          </a:xfrm>
          <a:prstGeom prst="rect">
            <a:avLst/>
          </a:prstGeom>
          <a:noFill/>
        </p:spPr>
        <p:txBody>
          <a:bodyPr wrap="square" rtlCol="0">
            <a:spAutoFit/>
          </a:bodyPr>
          <a:lstStyle/>
          <a:p>
            <a:pPr algn="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 homogenous migration</a:t>
            </a:r>
          </a:p>
        </p:txBody>
      </p:sp>
      <p:grpSp>
        <p:nvGrpSpPr>
          <p:cNvPr id="3" name="Group 2" descr="An on-premises Oracle database is the source which is pulled by an AWS DMS job. The target is an Amazon RDS for Oracle database.">
            <a:extLst>
              <a:ext uri="{FF2B5EF4-FFF2-40B4-BE49-F238E27FC236}">
                <a16:creationId xmlns:a16="http://schemas.microsoft.com/office/drawing/2014/main" id="{43FC6A0E-5624-804E-8FC0-F1A149602BB1}"/>
              </a:ext>
            </a:extLst>
          </p:cNvPr>
          <p:cNvGrpSpPr/>
          <p:nvPr/>
        </p:nvGrpSpPr>
        <p:grpSpPr>
          <a:xfrm>
            <a:off x="4966849" y="2684374"/>
            <a:ext cx="6329282" cy="1725938"/>
            <a:chOff x="4966849" y="2684374"/>
            <a:chExt cx="6329282" cy="1725938"/>
          </a:xfrm>
        </p:grpSpPr>
        <p:sp>
          <p:nvSpPr>
            <p:cNvPr id="29" name="TextBox 28">
              <a:extLst>
                <a:ext uri="{FF2B5EF4-FFF2-40B4-BE49-F238E27FC236}">
                  <a16:creationId xmlns:a16="http://schemas.microsoft.com/office/drawing/2014/main" id="{ED0BD901-5AD7-4B4D-877C-D9457622C125}"/>
                </a:ext>
              </a:extLst>
            </p:cNvPr>
            <p:cNvSpPr txBox="1"/>
            <p:nvPr/>
          </p:nvSpPr>
          <p:spPr>
            <a:xfrm>
              <a:off x="7477449" y="3742133"/>
              <a:ext cx="1941773" cy="307777"/>
            </a:xfrm>
            <a:prstGeom prst="rect">
              <a:avLst/>
            </a:prstGeom>
            <a:noFill/>
          </p:spPr>
          <p:txBody>
            <a:bodyPr wrap="square" rtlCol="0">
              <a:spAutoFit/>
            </a:bodyPr>
            <a:lstStyle/>
            <a:p>
              <a:pPr algn="ctr"/>
              <a:r>
                <a:rPr lang="en-US" sz="1400" dirty="0"/>
                <a:t>AWS DMS job</a:t>
              </a:r>
            </a:p>
          </p:txBody>
        </p:sp>
        <p:pic>
          <p:nvPicPr>
            <p:cNvPr id="30" name="Graphic 29">
              <a:extLst>
                <a:ext uri="{FF2B5EF4-FFF2-40B4-BE49-F238E27FC236}">
                  <a16:creationId xmlns:a16="http://schemas.microsoft.com/office/drawing/2014/main" id="{8F6DE22C-372B-5645-A9A0-04BA2C8C404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89413" y="2777065"/>
              <a:ext cx="917847" cy="917847"/>
            </a:xfrm>
            <a:prstGeom prst="rect">
              <a:avLst/>
            </a:prstGeom>
          </p:spPr>
        </p:pic>
        <p:sp>
          <p:nvSpPr>
            <p:cNvPr id="32" name="TextBox 31">
              <a:extLst>
                <a:ext uri="{FF2B5EF4-FFF2-40B4-BE49-F238E27FC236}">
                  <a16:creationId xmlns:a16="http://schemas.microsoft.com/office/drawing/2014/main" id="{6335A56B-5CF5-154F-B2B9-C9A817E0D105}"/>
                </a:ext>
              </a:extLst>
            </p:cNvPr>
            <p:cNvSpPr txBox="1"/>
            <p:nvPr/>
          </p:nvSpPr>
          <p:spPr>
            <a:xfrm>
              <a:off x="5003835" y="3805413"/>
              <a:ext cx="174993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rPr>
                <a:t>Oracle database </a:t>
              </a:r>
              <a:br>
                <a:rPr lang="en-US" sz="1600" dirty="0"/>
              </a:br>
              <a:r>
                <a:rPr lang="en-US" sz="1600" dirty="0"/>
                <a:t>on-premises</a:t>
              </a:r>
            </a:p>
          </p:txBody>
        </p:sp>
        <p:cxnSp>
          <p:nvCxnSpPr>
            <p:cNvPr id="33" name="Straight Arrow Connector 32">
              <a:extLst>
                <a:ext uri="{FF2B5EF4-FFF2-40B4-BE49-F238E27FC236}">
                  <a16:creationId xmlns:a16="http://schemas.microsoft.com/office/drawing/2014/main" id="{F4500224-CD8A-2C41-91E4-B6E7A1853091}"/>
                </a:ext>
              </a:extLst>
            </p:cNvPr>
            <p:cNvCxnSpPr>
              <a:cxnSpLocks/>
              <a:endCxn id="30" idx="1"/>
            </p:cNvCxnSpPr>
            <p:nvPr/>
          </p:nvCxnSpPr>
          <p:spPr>
            <a:xfrm>
              <a:off x="6708663" y="3233538"/>
              <a:ext cx="1280750" cy="245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295E15-F8AC-A549-B1C0-B27F04661D02}"/>
                </a:ext>
              </a:extLst>
            </p:cNvPr>
            <p:cNvCxnSpPr>
              <a:cxnSpLocks/>
              <a:stCxn id="30" idx="3"/>
              <a:endCxn id="36" idx="1"/>
            </p:cNvCxnSpPr>
            <p:nvPr/>
          </p:nvCxnSpPr>
          <p:spPr>
            <a:xfrm flipV="1">
              <a:off x="8907260" y="3233538"/>
              <a:ext cx="1180517" cy="245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484185-BB4E-DD48-8FBA-305AC91D83CF}"/>
                </a:ext>
              </a:extLst>
            </p:cNvPr>
            <p:cNvSpPr txBox="1"/>
            <p:nvPr/>
          </p:nvSpPr>
          <p:spPr>
            <a:xfrm>
              <a:off x="9527082" y="3805413"/>
              <a:ext cx="1769049" cy="584775"/>
            </a:xfrm>
            <a:prstGeom prst="rect">
              <a:avLst/>
            </a:prstGeom>
            <a:noFill/>
          </p:spPr>
          <p:txBody>
            <a:bodyPr wrap="square" rtlCol="0">
              <a:spAutoFit/>
            </a:bodyPr>
            <a:lstStyle/>
            <a:p>
              <a:pPr algn="ctr"/>
              <a:r>
                <a:rPr lang="en-US" sz="1600" dirty="0"/>
                <a:t>Amazon RDS for </a:t>
              </a:r>
              <a:r>
                <a:rPr lang="en-US" sz="1600" dirty="0">
                  <a:latin typeface="Amazon Ember" panose="02000000000000000000" pitchFamily="2" charset="0"/>
                  <a:ea typeface="Amazon Ember" panose="02000000000000000000" pitchFamily="2" charset="0"/>
                </a:rPr>
                <a:t>Oracle database</a:t>
              </a:r>
            </a:p>
          </p:txBody>
        </p:sp>
        <p:pic>
          <p:nvPicPr>
            <p:cNvPr id="36" name="Graphic 35">
              <a:extLst>
                <a:ext uri="{FF2B5EF4-FFF2-40B4-BE49-F238E27FC236}">
                  <a16:creationId xmlns:a16="http://schemas.microsoft.com/office/drawing/2014/main" id="{06C939A1-F900-E048-806E-0865F3F0BBA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7777" y="2877938"/>
              <a:ext cx="711200" cy="711200"/>
            </a:xfrm>
            <a:prstGeom prst="rect">
              <a:avLst/>
            </a:prstGeom>
          </p:spPr>
        </p:pic>
        <p:sp>
          <p:nvSpPr>
            <p:cNvPr id="40" name="TextBox 39">
              <a:extLst>
                <a:ext uri="{FF2B5EF4-FFF2-40B4-BE49-F238E27FC236}">
                  <a16:creationId xmlns:a16="http://schemas.microsoft.com/office/drawing/2014/main" id="{4FD02E5D-BAAE-634C-A5DE-9A5336D2F9F8}"/>
                </a:ext>
              </a:extLst>
            </p:cNvPr>
            <p:cNvSpPr txBox="1"/>
            <p:nvPr/>
          </p:nvSpPr>
          <p:spPr>
            <a:xfrm>
              <a:off x="5388916" y="3546155"/>
              <a:ext cx="970137" cy="338554"/>
            </a:xfrm>
            <a:prstGeom prst="rect">
              <a:avLst/>
            </a:prstGeom>
            <a:noFill/>
          </p:spPr>
          <p:txBody>
            <a:bodyPr wrap="none" rtlCol="0">
              <a:spAutoFit/>
            </a:bodyPr>
            <a:lstStyle/>
            <a:p>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SOURCE</a:t>
              </a:r>
            </a:p>
          </p:txBody>
        </p:sp>
        <p:sp>
          <p:nvSpPr>
            <p:cNvPr id="41" name="TextBox 40">
              <a:extLst>
                <a:ext uri="{FF2B5EF4-FFF2-40B4-BE49-F238E27FC236}">
                  <a16:creationId xmlns:a16="http://schemas.microsoft.com/office/drawing/2014/main" id="{931EECF9-FCDC-724D-AC57-3569D832989C}"/>
                </a:ext>
              </a:extLst>
            </p:cNvPr>
            <p:cNvSpPr txBox="1"/>
            <p:nvPr/>
          </p:nvSpPr>
          <p:spPr>
            <a:xfrm>
              <a:off x="10001076" y="3560598"/>
              <a:ext cx="933269" cy="338554"/>
            </a:xfrm>
            <a:prstGeom prst="rect">
              <a:avLst/>
            </a:prstGeom>
            <a:noFill/>
          </p:spPr>
          <p:txBody>
            <a:bodyPr wrap="none" rtlCol="0">
              <a:spAutoFit/>
            </a:bodyPr>
            <a:lstStyle/>
            <a:p>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TARGET</a:t>
              </a:r>
            </a:p>
          </p:txBody>
        </p:sp>
        <p:pic>
          <p:nvPicPr>
            <p:cNvPr id="48" name="Graphic 47" descr="Database">
              <a:extLst>
                <a:ext uri="{FF2B5EF4-FFF2-40B4-BE49-F238E27FC236}">
                  <a16:creationId xmlns:a16="http://schemas.microsoft.com/office/drawing/2014/main" id="{7E4BD59D-978C-4749-911B-FC31821003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78802" y="2940602"/>
              <a:ext cx="602460" cy="602460"/>
            </a:xfrm>
            <a:prstGeom prst="rect">
              <a:avLst/>
            </a:prstGeom>
          </p:spPr>
        </p:pic>
        <p:pic>
          <p:nvPicPr>
            <p:cNvPr id="50" name="Graphic 49" descr="Building">
              <a:extLst>
                <a:ext uri="{FF2B5EF4-FFF2-40B4-BE49-F238E27FC236}">
                  <a16:creationId xmlns:a16="http://schemas.microsoft.com/office/drawing/2014/main" id="{F06DD2F2-D546-034A-9990-F3F4FF4B20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51203" y="2684374"/>
              <a:ext cx="914400" cy="914400"/>
            </a:xfrm>
            <a:prstGeom prst="rect">
              <a:avLst/>
            </a:prstGeom>
          </p:spPr>
        </p:pic>
        <p:sp>
          <p:nvSpPr>
            <p:cNvPr id="52" name="Rectangle 51">
              <a:extLst>
                <a:ext uri="{FF2B5EF4-FFF2-40B4-BE49-F238E27FC236}">
                  <a16:creationId xmlns:a16="http://schemas.microsoft.com/office/drawing/2014/main" id="{E8179730-82F4-A641-AAD1-C6519975C901}"/>
                </a:ext>
              </a:extLst>
            </p:cNvPr>
            <p:cNvSpPr/>
            <p:nvPr/>
          </p:nvSpPr>
          <p:spPr>
            <a:xfrm>
              <a:off x="4966849" y="2684374"/>
              <a:ext cx="6329282" cy="172593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TextBox 53">
            <a:extLst>
              <a:ext uri="{FF2B5EF4-FFF2-40B4-BE49-F238E27FC236}">
                <a16:creationId xmlns:a16="http://schemas.microsoft.com/office/drawing/2014/main" id="{9FC26794-9C05-3448-A192-A5DCDD76615B}"/>
              </a:ext>
            </a:extLst>
          </p:cNvPr>
          <p:cNvSpPr txBox="1"/>
          <p:nvPr/>
        </p:nvSpPr>
        <p:spPr>
          <a:xfrm>
            <a:off x="9102149" y="5054278"/>
            <a:ext cx="1606246" cy="830997"/>
          </a:xfrm>
          <a:prstGeom prst="rect">
            <a:avLst/>
          </a:prstGeom>
          <a:noFill/>
        </p:spPr>
        <p:txBody>
          <a:bodyPr wrap="square" rtlCol="0">
            <a:spAutoFit/>
          </a:bodyPr>
          <a:lstStyle/>
          <a:p>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 heterogeneous migration</a:t>
            </a:r>
          </a:p>
        </p:txBody>
      </p:sp>
      <p:grpSp>
        <p:nvGrpSpPr>
          <p:cNvPr id="4" name="Group 3" descr="A MySQL database running on EC2 is the source which is pulled by an AWS DMS job. The target is an Amazon Aurora database.">
            <a:extLst>
              <a:ext uri="{FF2B5EF4-FFF2-40B4-BE49-F238E27FC236}">
                <a16:creationId xmlns:a16="http://schemas.microsoft.com/office/drawing/2014/main" id="{42BA8AF1-5870-1C40-ADB9-2FB9D5A0B0FE}"/>
              </a:ext>
            </a:extLst>
          </p:cNvPr>
          <p:cNvGrpSpPr/>
          <p:nvPr/>
        </p:nvGrpSpPr>
        <p:grpSpPr>
          <a:xfrm>
            <a:off x="2714161" y="4655352"/>
            <a:ext cx="6329282" cy="1721122"/>
            <a:chOff x="2714161" y="4655352"/>
            <a:chExt cx="6329282" cy="1721122"/>
          </a:xfrm>
        </p:grpSpPr>
        <p:sp>
          <p:nvSpPr>
            <p:cNvPr id="13" name="TextBox 12">
              <a:extLst>
                <a:ext uri="{FF2B5EF4-FFF2-40B4-BE49-F238E27FC236}">
                  <a16:creationId xmlns:a16="http://schemas.microsoft.com/office/drawing/2014/main" id="{86E9E2BD-6F4A-204C-B807-4D0E53D8A323}"/>
                </a:ext>
              </a:extLst>
            </p:cNvPr>
            <p:cNvSpPr txBox="1"/>
            <p:nvPr/>
          </p:nvSpPr>
          <p:spPr>
            <a:xfrm>
              <a:off x="7268171" y="5734558"/>
              <a:ext cx="1506552"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rPr>
                <a:t>Amazon Aurora</a:t>
              </a:r>
            </a:p>
          </p:txBody>
        </p:sp>
        <p:pic>
          <p:nvPicPr>
            <p:cNvPr id="14" name="Graphic 13">
              <a:extLst>
                <a:ext uri="{FF2B5EF4-FFF2-40B4-BE49-F238E27FC236}">
                  <a16:creationId xmlns:a16="http://schemas.microsoft.com/office/drawing/2014/main" id="{9F75446A-1272-814E-9670-2DAF3C1E681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65847" y="4883405"/>
              <a:ext cx="711200" cy="711200"/>
            </a:xfrm>
            <a:prstGeom prst="rect">
              <a:avLst/>
            </a:prstGeom>
          </p:spPr>
        </p:pic>
        <p:sp>
          <p:nvSpPr>
            <p:cNvPr id="15" name="TextBox 14">
              <a:extLst>
                <a:ext uri="{FF2B5EF4-FFF2-40B4-BE49-F238E27FC236}">
                  <a16:creationId xmlns:a16="http://schemas.microsoft.com/office/drawing/2014/main" id="{A18C26CA-A541-DA44-B88E-5C203EAF7113}"/>
                </a:ext>
              </a:extLst>
            </p:cNvPr>
            <p:cNvSpPr txBox="1"/>
            <p:nvPr/>
          </p:nvSpPr>
          <p:spPr>
            <a:xfrm>
              <a:off x="5104255" y="5714549"/>
              <a:ext cx="1941773" cy="338554"/>
            </a:xfrm>
            <a:prstGeom prst="rect">
              <a:avLst/>
            </a:prstGeom>
            <a:noFill/>
          </p:spPr>
          <p:txBody>
            <a:bodyPr wrap="square" rtlCol="0">
              <a:spAutoFit/>
            </a:bodyPr>
            <a:lstStyle/>
            <a:p>
              <a:pPr algn="ctr"/>
              <a:r>
                <a:rPr lang="en-US" sz="1600" dirty="0"/>
                <a:t>AWS DMS job</a:t>
              </a:r>
            </a:p>
          </p:txBody>
        </p:sp>
        <p:pic>
          <p:nvPicPr>
            <p:cNvPr id="16" name="Graphic 15">
              <a:extLst>
                <a:ext uri="{FF2B5EF4-FFF2-40B4-BE49-F238E27FC236}">
                  <a16:creationId xmlns:a16="http://schemas.microsoft.com/office/drawing/2014/main" id="{6640F1FC-8092-A74B-BE09-06DA123AD5C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6219" y="4782532"/>
              <a:ext cx="917847" cy="917847"/>
            </a:xfrm>
            <a:prstGeom prst="rect">
              <a:avLst/>
            </a:prstGeom>
          </p:spPr>
        </p:pic>
        <p:sp>
          <p:nvSpPr>
            <p:cNvPr id="17" name="TextBox 16">
              <a:extLst>
                <a:ext uri="{FF2B5EF4-FFF2-40B4-BE49-F238E27FC236}">
                  <a16:creationId xmlns:a16="http://schemas.microsoft.com/office/drawing/2014/main" id="{46E74974-4B08-5143-9270-6E26E354E913}"/>
                </a:ext>
              </a:extLst>
            </p:cNvPr>
            <p:cNvSpPr txBox="1"/>
            <p:nvPr/>
          </p:nvSpPr>
          <p:spPr>
            <a:xfrm>
              <a:off x="2797292" y="5748529"/>
              <a:ext cx="1817444"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rPr>
                <a:t>MySQL</a:t>
              </a:r>
              <a:r>
                <a:rPr lang="en-US" sz="1600" dirty="0"/>
                <a:t> database </a:t>
              </a:r>
              <a:br>
                <a:rPr lang="en-US" sz="1600" dirty="0"/>
              </a:br>
              <a:r>
                <a:rPr lang="en-US" sz="1600" dirty="0"/>
                <a:t>on EC2 instance</a:t>
              </a:r>
            </a:p>
          </p:txBody>
        </p:sp>
        <p:cxnSp>
          <p:nvCxnSpPr>
            <p:cNvPr id="5" name="Straight Arrow Connector 4">
              <a:extLst>
                <a:ext uri="{FF2B5EF4-FFF2-40B4-BE49-F238E27FC236}">
                  <a16:creationId xmlns:a16="http://schemas.microsoft.com/office/drawing/2014/main" id="{296E79A2-5B33-E548-85EB-FF560C7DF97F}"/>
                </a:ext>
              </a:extLst>
            </p:cNvPr>
            <p:cNvCxnSpPr>
              <a:cxnSpLocks/>
              <a:stCxn id="45" idx="3"/>
              <a:endCxn id="16" idx="1"/>
            </p:cNvCxnSpPr>
            <p:nvPr/>
          </p:nvCxnSpPr>
          <p:spPr>
            <a:xfrm>
              <a:off x="4317480" y="5241006"/>
              <a:ext cx="1298739" cy="45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ECE165-FB2C-E549-AABE-5B15FFB70851}"/>
                </a:ext>
              </a:extLst>
            </p:cNvPr>
            <p:cNvCxnSpPr>
              <a:cxnSpLocks/>
              <a:stCxn id="16" idx="3"/>
              <a:endCxn id="14" idx="1"/>
            </p:cNvCxnSpPr>
            <p:nvPr/>
          </p:nvCxnSpPr>
          <p:spPr>
            <a:xfrm flipV="1">
              <a:off x="6534066" y="5239005"/>
              <a:ext cx="1131781" cy="245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Database">
              <a:extLst>
                <a:ext uri="{FF2B5EF4-FFF2-40B4-BE49-F238E27FC236}">
                  <a16:creationId xmlns:a16="http://schemas.microsoft.com/office/drawing/2014/main" id="{C237C4CF-1D0F-0A40-8D82-5E1BF48469DB}"/>
                </a:ext>
              </a:extLst>
            </p:cNvPr>
            <p:cNvPicPr>
              <a:picLocks noChangeAspect="1"/>
            </p:cNvPicPr>
            <p:nvPr/>
          </p:nvPicPr>
          <p:blipFill>
            <a:blip r:embed="rId10">
              <a:extLst>
                <a:ext uri="{96DAC541-7B7A-43D3-8B79-37D633B846F1}">
                  <asvg:svgBlip xmlns:asvg="http://schemas.microsoft.com/office/drawing/2016/SVG/main" r:embed="rId16"/>
                </a:ext>
              </a:extLst>
            </a:blip>
            <a:stretch>
              <a:fillRect/>
            </a:stretch>
          </p:blipFill>
          <p:spPr>
            <a:xfrm>
              <a:off x="3450552" y="5002700"/>
              <a:ext cx="602460" cy="602460"/>
            </a:xfrm>
            <a:prstGeom prst="rect">
              <a:avLst/>
            </a:prstGeom>
          </p:spPr>
        </p:pic>
        <p:pic>
          <p:nvPicPr>
            <p:cNvPr id="44" name="Graphic 43">
              <a:extLst>
                <a:ext uri="{FF2B5EF4-FFF2-40B4-BE49-F238E27FC236}">
                  <a16:creationId xmlns:a16="http://schemas.microsoft.com/office/drawing/2014/main" id="{F04AD6AC-4853-BE44-AF8A-65AA046563BA}"/>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67035" y="4793100"/>
              <a:ext cx="330200" cy="330200"/>
            </a:xfrm>
            <a:prstGeom prst="rect">
              <a:avLst/>
            </a:prstGeom>
          </p:spPr>
        </p:pic>
        <p:sp>
          <p:nvSpPr>
            <p:cNvPr id="45" name="Rectangle 44">
              <a:extLst>
                <a:ext uri="{FF2B5EF4-FFF2-40B4-BE49-F238E27FC236}">
                  <a16:creationId xmlns:a16="http://schemas.microsoft.com/office/drawing/2014/main" id="{81BF29F9-871F-B44F-92E9-1819B715E62A}"/>
                </a:ext>
              </a:extLst>
            </p:cNvPr>
            <p:cNvSpPr/>
            <p:nvPr/>
          </p:nvSpPr>
          <p:spPr>
            <a:xfrm>
              <a:off x="3167208" y="4782083"/>
              <a:ext cx="1150272" cy="917846"/>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ln w="0"/>
                <a:solidFill>
                  <a:srgbClr val="D86613"/>
                </a:solidFill>
              </a:endParaRPr>
            </a:p>
          </p:txBody>
        </p:sp>
        <p:sp>
          <p:nvSpPr>
            <p:cNvPr id="53" name="Rectangle 52">
              <a:extLst>
                <a:ext uri="{FF2B5EF4-FFF2-40B4-BE49-F238E27FC236}">
                  <a16:creationId xmlns:a16="http://schemas.microsoft.com/office/drawing/2014/main" id="{B04EB853-AAD7-2641-9E82-8FE40C137340}"/>
                </a:ext>
              </a:extLst>
            </p:cNvPr>
            <p:cNvSpPr/>
            <p:nvPr/>
          </p:nvSpPr>
          <p:spPr>
            <a:xfrm>
              <a:off x="2714161" y="4655352"/>
              <a:ext cx="6329282" cy="172112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Footer Placeholder 54">
            <a:extLst>
              <a:ext uri="{FF2B5EF4-FFF2-40B4-BE49-F238E27FC236}">
                <a16:creationId xmlns:a16="http://schemas.microsoft.com/office/drawing/2014/main" id="{C615D670-D3E7-1F49-BF6B-00AA7B0FFE0E}"/>
              </a:ext>
            </a:extLst>
          </p:cNvPr>
          <p:cNvSpPr>
            <a:spLocks noGrp="1"/>
          </p:cNvSpPr>
          <p:nvPr>
            <p:ph type="ftr" sz="quarter" idx="3"/>
          </p:nvPr>
        </p:nvSpPr>
        <p:spPr/>
        <p:txBody>
          <a:bodyPr/>
          <a:lstStyle/>
          <a:p>
            <a:r>
              <a:rPr lang="en-US" dirty="0"/>
              <a:t>© 2020, Amazon Web Services, Inc. or its Affiliates. All rights reserved.</a:t>
            </a:r>
          </a:p>
        </p:txBody>
      </p:sp>
      <p:sp>
        <p:nvSpPr>
          <p:cNvPr id="56" name="Slide Number Placeholder 55">
            <a:extLst>
              <a:ext uri="{FF2B5EF4-FFF2-40B4-BE49-F238E27FC236}">
                <a16:creationId xmlns:a16="http://schemas.microsoft.com/office/drawing/2014/main" id="{BF4F4721-CCB0-2A43-AFEA-32DD7E596E79}"/>
              </a:ext>
            </a:extLst>
          </p:cNvPr>
          <p:cNvSpPr>
            <a:spLocks noGrp="1"/>
          </p:cNvSpPr>
          <p:nvPr>
            <p:ph type="sldNum" sz="quarter" idx="12"/>
          </p:nvPr>
        </p:nvSpPr>
        <p:spPr/>
        <p:txBody>
          <a:bodyPr/>
          <a:lstStyle/>
          <a:p>
            <a:fld id="{B6A95138-A96E-2F42-A959-2EFD44FE4AB7}" type="slidenum">
              <a:rPr lang="en-US" smtClean="0"/>
              <a:t>49</a:t>
            </a:fld>
            <a:endParaRPr lang="en-US" dirty="0"/>
          </a:p>
        </p:txBody>
      </p:sp>
    </p:spTree>
    <p:custDataLst>
      <p:tags r:id="rId1"/>
    </p:custDataLst>
    <p:extLst>
      <p:ext uri="{BB962C8B-B14F-4D97-AF65-F5344CB8AC3E}">
        <p14:creationId xmlns:p14="http://schemas.microsoft.com/office/powerpoint/2010/main" val="2569556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a:lstStyle/>
          <a:p>
            <a:r>
              <a:rPr lang="en-US" sz="3600" dirty="0"/>
              <a:t>Databases as part of a larger architecture</a:t>
            </a:r>
          </a:p>
        </p:txBody>
      </p:sp>
      <p:grpSp>
        <p:nvGrpSpPr>
          <p:cNvPr id="3" name="Group 2" descr="enterprise architecture first shown in module 2. Most parts of the diagram remain faded out, but now the EC2 instance is connected to an RDS instance.">
            <a:extLst>
              <a:ext uri="{FF2B5EF4-FFF2-40B4-BE49-F238E27FC236}">
                <a16:creationId xmlns:a16="http://schemas.microsoft.com/office/drawing/2014/main" id="{500B5C85-F3DA-B54E-A030-B6E8384BD676}"/>
              </a:ext>
            </a:extLst>
          </p:cNvPr>
          <p:cNvGrpSpPr/>
          <p:nvPr/>
        </p:nvGrpSpPr>
        <p:grpSpPr>
          <a:xfrm>
            <a:off x="14813" y="1160581"/>
            <a:ext cx="12095979" cy="5303520"/>
            <a:chOff x="14813" y="1160581"/>
            <a:chExt cx="12095979" cy="5303520"/>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79141"/>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subnet</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94038" y="4881863"/>
              <a:ext cx="1188720" cy="1242189"/>
              <a:chOff x="10134996" y="2326723"/>
              <a:chExt cx="1188720" cy="1242189"/>
            </a:xfrm>
          </p:grpSpPr>
          <p:sp>
            <p:nvSpPr>
              <p:cNvPr id="169" name="TextBox 168">
                <a:extLst>
                  <a:ext uri="{FF2B5EF4-FFF2-40B4-BE49-F238E27FC236}">
                    <a16:creationId xmlns:a16="http://schemas.microsoft.com/office/drawing/2014/main" id="{6F38A0BC-6ADF-42B4-88AE-41E7FCD7E349}"/>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862875" y="4881863"/>
              <a:ext cx="1280160" cy="1242189"/>
              <a:chOff x="7737727" y="2326723"/>
              <a:chExt cx="1280160" cy="1242189"/>
            </a:xfrm>
          </p:grpSpPr>
          <p:sp>
            <p:nvSpPr>
              <p:cNvPr id="167" name="TextBox 166">
                <a:extLst>
                  <a:ext uri="{FF2B5EF4-FFF2-40B4-BE49-F238E27FC236}">
                    <a16:creationId xmlns:a16="http://schemas.microsoft.com/office/drawing/2014/main" id="{E2738AD8-D2AC-4879-8A56-67D61A2AD684}"/>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1863"/>
              <a:ext cx="1371600" cy="1250226"/>
              <a:chOff x="8966898" y="2326723"/>
              <a:chExt cx="1371600" cy="1250226"/>
            </a:xfrm>
          </p:grpSpPr>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primary instance</a:t>
                </a:r>
              </a:p>
            </p:txBody>
          </p:sp>
        </p:gr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6903" y="4393648"/>
              <a:ext cx="457200" cy="457200"/>
            </a:xfrm>
            <a:prstGeom prst="rect">
              <a:avLst/>
            </a:prstGeom>
          </p:spPr>
        </p:pic>
        <p:grpSp>
          <p:nvGrpSpPr>
            <p:cNvPr id="194" name="Group 193">
              <a:extLst>
                <a:ext uri="{FF2B5EF4-FFF2-40B4-BE49-F238E27FC236}">
                  <a16:creationId xmlns:a16="http://schemas.microsoft.com/office/drawing/2014/main" id="{88121CBE-F1F9-40C4-9500-F46B114C3623}"/>
                </a:ext>
              </a:extLst>
            </p:cNvPr>
            <p:cNvGrpSpPr/>
            <p:nvPr/>
          </p:nvGrpSpPr>
          <p:grpSpPr>
            <a:xfrm>
              <a:off x="5569069" y="4379141"/>
              <a:ext cx="2286000" cy="1739719"/>
              <a:chOff x="5569069" y="4379141"/>
              <a:chExt cx="2286000" cy="1739719"/>
            </a:xfrm>
          </p:grpSpPr>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sp>
            <p:nvSpPr>
              <p:cNvPr id="164" name="TextBox 163">
                <a:extLst>
                  <a:ext uri="{FF2B5EF4-FFF2-40B4-BE49-F238E27FC236}">
                    <a16:creationId xmlns:a16="http://schemas.microsoft.com/office/drawing/2014/main" id="{2041AF51-162C-425A-9145-203F2B2C3254}"/>
                  </a:ext>
                </a:extLst>
              </p:cNvPr>
              <p:cNvSpPr txBox="1"/>
              <p:nvPr/>
            </p:nvSpPr>
            <p:spPr>
              <a:xfrm>
                <a:off x="6121791" y="5303451"/>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69069" y="4379141"/>
                <a:ext cx="457200" cy="457200"/>
              </a:xfrm>
              <a:prstGeom prst="rect">
                <a:avLst/>
              </a:prstGeom>
            </p:spPr>
          </p:pic>
        </p:grpSp>
        <p:grpSp>
          <p:nvGrpSpPr>
            <p:cNvPr id="193" name="Group 192">
              <a:extLst>
                <a:ext uri="{FF2B5EF4-FFF2-40B4-BE49-F238E27FC236}">
                  <a16:creationId xmlns:a16="http://schemas.microsoft.com/office/drawing/2014/main" id="{7E3D88C7-0902-4992-967E-52FC341C3380}"/>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757783"/>
                <a:chOff x="4009780" y="2326723"/>
                <a:chExt cx="1485100" cy="757783"/>
              </a:xfrm>
            </p:grpSpPr>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Region</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63476" y="3578028"/>
              <a:ext cx="457200" cy="457200"/>
            </a:xfrm>
            <a:prstGeom prst="rect">
              <a:avLst/>
            </a:prstGeom>
          </p:spPr>
        </p:pic>
        <p:grpSp>
          <p:nvGrpSpPr>
            <p:cNvPr id="36" name="Group 35">
              <a:extLst>
                <a:ext uri="{FF2B5EF4-FFF2-40B4-BE49-F238E27FC236}">
                  <a16:creationId xmlns:a16="http://schemas.microsoft.com/office/drawing/2014/main" id="{929AC316-5CED-46CC-B295-67A4177D2A99}"/>
                </a:ext>
              </a:extLst>
            </p:cNvPr>
            <p:cNvGrpSpPr/>
            <p:nvPr/>
          </p:nvGrpSpPr>
          <p:grpSpPr>
            <a:xfrm>
              <a:off x="3664032" y="3513269"/>
              <a:ext cx="1934216" cy="686150"/>
              <a:chOff x="4578430" y="3440380"/>
              <a:chExt cx="1934216" cy="686150"/>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440380"/>
                <a:ext cx="1463040" cy="68615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Lst>
            </p:cNvPr>
            <p:cNvGrpSpPr/>
            <p:nvPr/>
          </p:nvGrpSpPr>
          <p:grpSpPr>
            <a:xfrm>
              <a:off x="10385169" y="3573229"/>
              <a:ext cx="1446685" cy="584775"/>
              <a:chOff x="10197279" y="3500340"/>
              <a:chExt cx="1446685" cy="584775"/>
            </a:xfrm>
          </p:grpSpPr>
          <p:sp>
            <p:nvSpPr>
              <p:cNvPr id="54" name="TextBox 53">
                <a:extLst>
                  <a:ext uri="{FF2B5EF4-FFF2-40B4-BE49-F238E27FC236}">
                    <a16:creationId xmlns:a16="http://schemas.microsoft.com/office/drawing/2014/main" id="{A77B46F8-597C-9948-B9B5-ADF1B85BB234}"/>
                  </a:ext>
                </a:extLst>
              </p:cNvPr>
              <p:cNvSpPr txBox="1"/>
              <p:nvPr/>
            </p:nvSpPr>
            <p:spPr>
              <a:xfrm>
                <a:off x="10197279" y="3500340"/>
                <a:ext cx="1005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Lst>
            </p:cNvPr>
            <p:cNvGrpSpPr/>
            <p:nvPr/>
          </p:nvGrpSpPr>
          <p:grpSpPr>
            <a:xfrm>
              <a:off x="1810033" y="5129858"/>
              <a:ext cx="981368" cy="1291047"/>
              <a:chOff x="1334045" y="5004598"/>
              <a:chExt cx="981368" cy="1291047"/>
            </a:xfrm>
          </p:grpSpPr>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334045" y="5464648"/>
                <a:ext cx="98136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Static website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on S3</a:t>
                </a:r>
              </a:p>
            </p:txBody>
          </p:sp>
        </p:gr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Lst>
            </p:cNvPr>
            <p:cNvCxnSpPr>
              <a:cxnSpLocks/>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DD2BC55-AAAD-4E76-836F-BEAFFC23203B}"/>
                </a:ext>
              </a:extLst>
            </p:cNvPr>
            <p:cNvGrpSpPr/>
            <p:nvPr/>
          </p:nvGrpSpPr>
          <p:grpSpPr>
            <a:xfrm>
              <a:off x="2404935" y="3034321"/>
              <a:ext cx="945433" cy="1066245"/>
              <a:chOff x="2403167" y="2961432"/>
              <a:chExt cx="945433" cy="1066245"/>
            </a:xfrm>
          </p:grpSpPr>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40933" y="3557777"/>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3167" y="2961432"/>
                <a:ext cx="945433"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 gateway</a:t>
                </a:r>
              </a:p>
            </p:txBody>
          </p:sp>
        </p:gr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495237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1</a:t>
              </a:r>
            </a:p>
          </p:txBody>
        </p:sp>
        <p:grpSp>
          <p:nvGrpSpPr>
            <p:cNvPr id="177" name="Group 176">
              <a:extLst>
                <a:ext uri="{FF2B5EF4-FFF2-40B4-BE49-F238E27FC236}">
                  <a16:creationId xmlns:a16="http://schemas.microsoft.com/office/drawing/2014/main" id="{20E5AD2F-F6B5-404B-8AA7-7142C2F6D2B3}"/>
                </a:ext>
              </a:extLst>
            </p:cNvPr>
            <p:cNvGrpSpPr/>
            <p:nvPr/>
          </p:nvGrpSpPr>
          <p:grpSpPr>
            <a:xfrm>
              <a:off x="14813" y="5124107"/>
              <a:ext cx="675185" cy="811783"/>
              <a:chOff x="14813" y="4998847"/>
              <a:chExt cx="675185" cy="811783"/>
            </a:xfrm>
          </p:grpSpPr>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14813" y="5472076"/>
                <a:ext cx="6751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gr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0532B13C-400A-4129-9256-8DA76CB8CE62}"/>
                </a:ext>
              </a:extLst>
            </p:cNvPr>
            <p:cNvCxnSpPr>
              <a:stCxn id="33" idx="3"/>
              <a:endCxn id="39" idx="1"/>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C4A5CDA-E8D9-42A4-851D-8557CA2197B9}"/>
                </a:ext>
              </a:extLst>
            </p:cNvPr>
            <p:cNvCxnSpPr>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18C19E7-19E7-40AF-88D8-6C8C43D84A34}"/>
                </a:ext>
              </a:extLst>
            </p:cNvPr>
            <p:cNvCxnSpPr>
              <a:stCxn id="168" idx="3"/>
              <a:endCxn id="165" idx="1"/>
            </p:cNvCxnSpPr>
            <p:nvPr/>
          </p:nvCxnSpPr>
          <p:spPr>
            <a:xfrm>
              <a:off x="8731555" y="5110463"/>
              <a:ext cx="93333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Lst>
            </p:cNvPr>
            <p:cNvGrpSpPr/>
            <p:nvPr/>
          </p:nvGrpSpPr>
          <p:grpSpPr>
            <a:xfrm>
              <a:off x="7864963" y="1650561"/>
              <a:ext cx="3940228" cy="1752948"/>
              <a:chOff x="7862875" y="4381500"/>
              <a:chExt cx="3940228" cy="1752948"/>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subnet</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94038" y="4884222"/>
                <a:ext cx="1188720" cy="1242189"/>
                <a:chOff x="10134996" y="2326723"/>
                <a:chExt cx="1188720" cy="1242189"/>
              </a:xfrm>
            </p:grpSpPr>
            <p:sp>
              <p:nvSpPr>
                <p:cNvPr id="254" name="TextBox 253">
                  <a:extLst>
                    <a:ext uri="{FF2B5EF4-FFF2-40B4-BE49-F238E27FC236}">
                      <a16:creationId xmlns:a16="http://schemas.microsoft.com/office/drawing/2014/main" id="{05C0ADD9-7EAE-4132-B1E7-5DD0F572297E}"/>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862875" y="4884222"/>
                <a:ext cx="1280160" cy="1242189"/>
                <a:chOff x="7737727" y="2326723"/>
                <a:chExt cx="1280160" cy="1242189"/>
              </a:xfrm>
            </p:grpSpPr>
            <p:sp>
              <p:nvSpPr>
                <p:cNvPr id="252" name="TextBox 251">
                  <a:extLst>
                    <a:ext uri="{FF2B5EF4-FFF2-40B4-BE49-F238E27FC236}">
                      <a16:creationId xmlns:a16="http://schemas.microsoft.com/office/drawing/2014/main" id="{CFCA983C-5B65-4481-839F-783ABB6FB0E7}"/>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250226"/>
                <a:chOff x="8891948" y="2326723"/>
                <a:chExt cx="1371600" cy="1250226"/>
              </a:xfrm>
            </p:grpSpPr>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standby instance</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757783"/>
                <a:chOff x="5994259" y="2326723"/>
                <a:chExt cx="1513305" cy="757783"/>
              </a:xfrm>
            </p:grpSpPr>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757783"/>
                <a:chOff x="4009780" y="2326723"/>
                <a:chExt cx="1485100" cy="757783"/>
              </a:xfrm>
            </p:grpSpPr>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22379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2</a:t>
              </a:r>
            </a:p>
          </p:txBody>
        </p:sp>
        <p:cxnSp>
          <p:nvCxnSpPr>
            <p:cNvPr id="277" name="Straight Arrow Connector 276">
              <a:extLst>
                <a:ext uri="{FF2B5EF4-FFF2-40B4-BE49-F238E27FC236}">
                  <a16:creationId xmlns:a16="http://schemas.microsoft.com/office/drawing/2014/main" id="{92C94CDB-CC75-44AB-B7CB-EC683A69A1D5}"/>
                </a:ext>
              </a:extLst>
            </p:cNvPr>
            <p:cNvCxnSpPr>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4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Lst>
            </p:cNvPr>
            <p:cNvCxnSpPr>
              <a:cxnSpLocks/>
              <a:stCxn id="43" idx="3"/>
            </p:cNvCxnSpPr>
            <p:nvPr/>
          </p:nvCxnSpPr>
          <p:spPr>
            <a:xfrm>
              <a:off x="4133932" y="3865616"/>
              <a:ext cx="2515911" cy="1247206"/>
            </a:xfrm>
            <a:prstGeom prst="bentConnector3">
              <a:avLst>
                <a:gd name="adj1" fmla="val 7644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DE8A5E7-3BF6-4F49-9BA1-0FEEA8DE9D92}"/>
                </a:ext>
              </a:extLst>
            </p:cNvPr>
            <p:cNvGrpSpPr/>
            <p:nvPr/>
          </p:nvGrpSpPr>
          <p:grpSpPr>
            <a:xfrm>
              <a:off x="5836902" y="3573229"/>
              <a:ext cx="1842598" cy="584775"/>
              <a:chOff x="7073834" y="3500340"/>
              <a:chExt cx="1842598" cy="584775"/>
            </a:xfrm>
          </p:grpSpPr>
          <p:pic>
            <p:nvPicPr>
              <p:cNvPr id="44" name="Graphic 43">
                <a:extLst>
                  <a:ext uri="{FF2B5EF4-FFF2-40B4-BE49-F238E27FC236}">
                    <a16:creationId xmlns:a16="http://schemas.microsoft.com/office/drawing/2014/main" id="{12E1FA9B-0AC7-E24F-A297-6D18C85F8B3A}"/>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073834" y="3564127"/>
                <a:ext cx="457200" cy="457200"/>
              </a:xfrm>
              <a:prstGeom prst="rect">
                <a:avLst/>
              </a:prstGeom>
            </p:spPr>
          </p:pic>
          <p:sp>
            <p:nvSpPr>
              <p:cNvPr id="45" name="TextBox 44">
                <a:extLst>
                  <a:ext uri="{FF2B5EF4-FFF2-40B4-BE49-F238E27FC236}">
                    <a16:creationId xmlns:a16="http://schemas.microsoft.com/office/drawing/2014/main" id="{D6BFD1CA-7A75-0744-B7EF-964AE0EF6EA4}"/>
                  </a:ext>
                </a:extLst>
              </p:cNvPr>
              <p:cNvSpPr txBox="1"/>
              <p:nvPr/>
            </p:nvSpPr>
            <p:spPr>
              <a:xfrm>
                <a:off x="7544832" y="3500340"/>
                <a:ext cx="1371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grpSp>
        <p:sp>
          <p:nvSpPr>
            <p:cNvPr id="108" name="Rectangle 107">
              <a:extLst>
                <a:ext uri="{FF2B5EF4-FFF2-40B4-BE49-F238E27FC236}">
                  <a16:creationId xmlns:a16="http://schemas.microsoft.com/office/drawing/2014/main" id="{CB7E5B6A-828C-444C-B50F-37B2B4BE26EC}"/>
                </a:ext>
              </a:extLst>
            </p:cNvPr>
            <p:cNvSpPr/>
            <p:nvPr/>
          </p:nvSpPr>
          <p:spPr>
            <a:xfrm>
              <a:off x="1745800" y="1789159"/>
              <a:ext cx="1137913"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B435F044-5D83-4245-A49A-3157C3B233A9}"/>
                </a:ext>
              </a:extLst>
            </p:cNvPr>
            <p:cNvSpPr/>
            <p:nvPr/>
          </p:nvSpPr>
          <p:spPr>
            <a:xfrm>
              <a:off x="680030" y="1655384"/>
              <a:ext cx="985145"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10" name="Rectangle 109">
              <a:extLst>
                <a:ext uri="{FF2B5EF4-FFF2-40B4-BE49-F238E27FC236}">
                  <a16:creationId xmlns:a16="http://schemas.microsoft.com/office/drawing/2014/main" id="{495B5E00-4FF4-6F44-874A-0A996E3F70C1}"/>
                </a:ext>
              </a:extLst>
            </p:cNvPr>
            <p:cNvSpPr/>
            <p:nvPr/>
          </p:nvSpPr>
          <p:spPr>
            <a:xfrm>
              <a:off x="10431448" y="1289084"/>
              <a:ext cx="1577336" cy="233989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6B2F6753-5624-5149-9D39-7B2B4D6D5FBF}"/>
                </a:ext>
              </a:extLst>
            </p:cNvPr>
            <p:cNvSpPr/>
            <p:nvPr/>
          </p:nvSpPr>
          <p:spPr>
            <a:xfrm>
              <a:off x="2849409" y="1259704"/>
              <a:ext cx="7664606" cy="336242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156BB4B7-0E4F-5844-BAB1-92CF0E35AE73}"/>
                </a:ext>
              </a:extLst>
            </p:cNvPr>
            <p:cNvSpPr/>
            <p:nvPr/>
          </p:nvSpPr>
          <p:spPr>
            <a:xfrm>
              <a:off x="171904" y="3434587"/>
              <a:ext cx="455886" cy="143857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14" name="Rectangle 113">
              <a:extLst>
                <a:ext uri="{FF2B5EF4-FFF2-40B4-BE49-F238E27FC236}">
                  <a16:creationId xmlns:a16="http://schemas.microsoft.com/office/drawing/2014/main" id="{84FC02B8-76F9-4849-9F4B-8963A762612F}"/>
                </a:ext>
              </a:extLst>
            </p:cNvPr>
            <p:cNvSpPr/>
            <p:nvPr/>
          </p:nvSpPr>
          <p:spPr>
            <a:xfrm>
              <a:off x="2917408" y="4366356"/>
              <a:ext cx="3311033" cy="186773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7D1860CD-FBF4-FF41-AAED-B4C78806B6F1}"/>
                </a:ext>
              </a:extLst>
            </p:cNvPr>
            <p:cNvSpPr/>
            <p:nvPr/>
          </p:nvSpPr>
          <p:spPr>
            <a:xfrm>
              <a:off x="7532858" y="4899245"/>
              <a:ext cx="1704522" cy="1357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430606F-6842-5845-99B0-7835FC44362A}"/>
                </a:ext>
              </a:extLst>
            </p:cNvPr>
            <p:cNvSpPr/>
            <p:nvPr/>
          </p:nvSpPr>
          <p:spPr>
            <a:xfrm>
              <a:off x="6196135" y="4494831"/>
              <a:ext cx="1474716" cy="1052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2" name="Connector: Elbow 294">
              <a:extLst>
                <a:ext uri="{FF2B5EF4-FFF2-40B4-BE49-F238E27FC236}">
                  <a16:creationId xmlns:a16="http://schemas.microsoft.com/office/drawing/2014/main" id="{9D6D4F2E-8BB4-0246-A879-403C0F61220E}"/>
                </a:ext>
              </a:extLst>
            </p:cNvPr>
            <p:cNvCxnSpPr>
              <a:cxnSpLocks/>
            </p:cNvCxnSpPr>
            <p:nvPr/>
          </p:nvCxnSpPr>
          <p:spPr>
            <a:xfrm flipV="1">
              <a:off x="352408" y="4906512"/>
              <a:ext cx="6277113" cy="217597"/>
            </a:xfrm>
            <a:prstGeom prst="bentConnector3">
              <a:avLst>
                <a:gd name="adj1" fmla="val 56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1C0F9ECD-C7CB-0D43-8583-332613681634}"/>
                </a:ext>
              </a:extLst>
            </p:cNvPr>
            <p:cNvSpPr/>
            <p:nvPr/>
          </p:nvSpPr>
          <p:spPr>
            <a:xfrm>
              <a:off x="6243857" y="5034298"/>
              <a:ext cx="413792" cy="2808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06C5F00F-621F-1D43-8D5B-6AC0D30FD287}"/>
                </a:ext>
              </a:extLst>
            </p:cNvPr>
            <p:cNvSpPr/>
            <p:nvPr/>
          </p:nvSpPr>
          <p:spPr>
            <a:xfrm>
              <a:off x="9251094" y="4987715"/>
              <a:ext cx="413792" cy="2808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Graphic 118">
              <a:extLst>
                <a:ext uri="{FF2B5EF4-FFF2-40B4-BE49-F238E27FC236}">
                  <a16:creationId xmlns:a16="http://schemas.microsoft.com/office/drawing/2014/main" id="{AD0E0AE7-32E0-E64E-980F-9BBCB6411677}"/>
                </a:ext>
                <a:ext uri="{C183D7F6-B498-43B3-948B-1728B52AA6E4}">
                  <adec:decorative xmlns:adec="http://schemas.microsoft.com/office/drawing/2017/decorative" val="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622438" y="4840103"/>
              <a:ext cx="457200" cy="457200"/>
            </a:xfrm>
            <a:prstGeom prst="rect">
              <a:avLst/>
            </a:prstGeom>
          </p:spPr>
        </p:pic>
        <p:sp>
          <p:nvSpPr>
            <p:cNvPr id="120" name="Rectangle 119">
              <a:extLst>
                <a:ext uri="{FF2B5EF4-FFF2-40B4-BE49-F238E27FC236}">
                  <a16:creationId xmlns:a16="http://schemas.microsoft.com/office/drawing/2014/main" id="{9AADB981-2CB0-AD44-876F-8CB4BD77A6CF}"/>
                </a:ext>
              </a:extLst>
            </p:cNvPr>
            <p:cNvSpPr/>
            <p:nvPr/>
          </p:nvSpPr>
          <p:spPr>
            <a:xfrm>
              <a:off x="9850694" y="4243527"/>
              <a:ext cx="1684652" cy="36439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5E80D147-A5C4-492A-B4A7-437F9D5CF8F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237" name="Slide Number Placeholder 236">
            <a:extLst>
              <a:ext uri="{FF2B5EF4-FFF2-40B4-BE49-F238E27FC236}">
                <a16:creationId xmlns:a16="http://schemas.microsoft.com/office/drawing/2014/main" id="{BE247150-C817-4F22-AA7A-115BF2B843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092269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1764-7722-8049-BFB8-C1A734D269A8}"/>
              </a:ext>
            </a:extLst>
          </p:cNvPr>
          <p:cNvSpPr>
            <a:spLocks noGrp="1"/>
          </p:cNvSpPr>
          <p:nvPr>
            <p:ph type="title"/>
          </p:nvPr>
        </p:nvSpPr>
        <p:spPr/>
        <p:txBody>
          <a:bodyPr/>
          <a:lstStyle/>
          <a:p>
            <a:r>
              <a:rPr lang="en-US" dirty="0"/>
              <a:t>AWS DMS key features</a:t>
            </a:r>
          </a:p>
        </p:txBody>
      </p:sp>
      <p:sp>
        <p:nvSpPr>
          <p:cNvPr id="3" name="Content Placeholder 2">
            <a:extLst>
              <a:ext uri="{FF2B5EF4-FFF2-40B4-BE49-F238E27FC236}">
                <a16:creationId xmlns:a16="http://schemas.microsoft.com/office/drawing/2014/main" id="{4DAB3F1E-947A-C243-A5B2-B5533D401EAF}"/>
              </a:ext>
            </a:extLst>
          </p:cNvPr>
          <p:cNvSpPr>
            <a:spLocks noGrp="1"/>
          </p:cNvSpPr>
          <p:nvPr>
            <p:ph idx="1"/>
          </p:nvPr>
        </p:nvSpPr>
        <p:spPr>
          <a:xfrm>
            <a:off x="419100" y="1528175"/>
            <a:ext cx="6173119" cy="4648788"/>
          </a:xfrm>
        </p:spPr>
        <p:txBody>
          <a:bodyPr/>
          <a:lstStyle/>
          <a:p>
            <a:r>
              <a:rPr lang="en-US" sz="2400" dirty="0"/>
              <a:t>Perform one-time migrations </a:t>
            </a:r>
          </a:p>
          <a:p>
            <a:r>
              <a:rPr lang="en-US" sz="2400" dirty="0"/>
              <a:t>Or, accomplish continuous data replication</a:t>
            </a:r>
          </a:p>
          <a:p>
            <a:pPr lvl="1"/>
            <a:r>
              <a:rPr lang="en-US" sz="1800" dirty="0"/>
              <a:t>Example: Configure continuous data replication of an on-premises database to an RDS instance</a:t>
            </a:r>
          </a:p>
          <a:p>
            <a:r>
              <a:rPr lang="en-US" sz="2400" dirty="0">
                <a:solidFill>
                  <a:schemeClr val="accent5"/>
                </a:solidFill>
                <a:latin typeface="Amazon Ember" panose="02000000000000000000" pitchFamily="2" charset="0"/>
                <a:ea typeface="Amazon Ember" panose="02000000000000000000" pitchFamily="2" charset="0"/>
              </a:rPr>
              <a:t>AWS Schema Conversion Tool (AWS SCT) </a:t>
            </a:r>
            <a:r>
              <a:rPr lang="en-US" sz="2400" dirty="0"/>
              <a:t>supports changing the database engine between source and target</a:t>
            </a:r>
          </a:p>
          <a:p>
            <a:r>
              <a:rPr lang="en-US" sz="2400" dirty="0"/>
              <a:t>Typical migration major steps:</a:t>
            </a:r>
          </a:p>
          <a:p>
            <a:pPr marL="914400" lvl="1" indent="-457200">
              <a:buFont typeface="+mj-lt"/>
              <a:buAutoNum type="arabicPeriod"/>
            </a:pPr>
            <a:r>
              <a:rPr lang="en-US" sz="1800" dirty="0"/>
              <a:t>Create a target database</a:t>
            </a:r>
          </a:p>
          <a:p>
            <a:pPr marL="914400" lvl="1" indent="-457200">
              <a:buFont typeface="+mj-lt"/>
              <a:buAutoNum type="arabicPeriod"/>
            </a:pPr>
            <a:r>
              <a:rPr lang="en-US" sz="1800" dirty="0"/>
              <a:t>Migrate the database schema</a:t>
            </a:r>
          </a:p>
          <a:p>
            <a:pPr marL="914400" lvl="1" indent="-457200">
              <a:buFont typeface="+mj-lt"/>
              <a:buAutoNum type="arabicPeriod"/>
            </a:pPr>
            <a:r>
              <a:rPr lang="en-US" sz="1800" dirty="0"/>
              <a:t>Set up the data replication process</a:t>
            </a:r>
          </a:p>
          <a:p>
            <a:pPr marL="914400" lvl="1" indent="-457200">
              <a:buFont typeface="+mj-lt"/>
              <a:buAutoNum type="arabicPeriod"/>
            </a:pPr>
            <a:r>
              <a:rPr lang="en-US" sz="1800" dirty="0"/>
              <a:t>Initiate the data transfer, and confirm completion</a:t>
            </a:r>
          </a:p>
          <a:p>
            <a:pPr marL="914400" lvl="1" indent="-457200">
              <a:buFont typeface="+mj-lt"/>
              <a:buAutoNum type="arabicPeriod"/>
            </a:pPr>
            <a:r>
              <a:rPr lang="en-US" sz="1800" dirty="0"/>
              <a:t>Switch production to the new database (for one-time migrations)</a:t>
            </a:r>
            <a:endParaRPr lang="en-US" sz="2000" dirty="0"/>
          </a:p>
        </p:txBody>
      </p:sp>
      <p:sp>
        <p:nvSpPr>
          <p:cNvPr id="4" name="Footer Placeholder 3">
            <a:extLst>
              <a:ext uri="{FF2B5EF4-FFF2-40B4-BE49-F238E27FC236}">
                <a16:creationId xmlns:a16="http://schemas.microsoft.com/office/drawing/2014/main" id="{9811A560-27A2-2F40-B3E8-E87EFB0A67B5}"/>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A46F05C9-B9D1-CF41-9F4D-635C28B71991}"/>
              </a:ext>
            </a:extLst>
          </p:cNvPr>
          <p:cNvSpPr>
            <a:spLocks noGrp="1"/>
          </p:cNvSpPr>
          <p:nvPr>
            <p:ph type="sldNum" sz="quarter" idx="12"/>
          </p:nvPr>
        </p:nvSpPr>
        <p:spPr/>
        <p:txBody>
          <a:bodyPr/>
          <a:lstStyle/>
          <a:p>
            <a:fld id="{B6A95138-A96E-2F42-A959-2EFD44FE4AB7}" type="slidenum">
              <a:rPr lang="en-US" smtClean="0"/>
              <a:t>50</a:t>
            </a:fld>
            <a:endParaRPr lang="en-US" dirty="0"/>
          </a:p>
        </p:txBody>
      </p:sp>
      <p:pic>
        <p:nvPicPr>
          <p:cNvPr id="8" name="Picture 7">
            <a:extLst>
              <a:ext uri="{FF2B5EF4-FFF2-40B4-BE49-F238E27FC236}">
                <a16:creationId xmlns:a16="http://schemas.microsoft.com/office/drawing/2014/main" id="{3289FF50-AB81-8348-9D7F-B0B32D57A5D5}"/>
              </a:ext>
              <a:ext uri="{C183D7F6-B498-43B3-948B-1728B52AA6E4}">
                <adec:decorative xmlns:adec="http://schemas.microsoft.com/office/drawing/2017/decorative" val="1"/>
              </a:ext>
            </a:extLst>
          </p:cNvPr>
          <p:cNvPicPr>
            <a:picLocks noChangeAspect="1"/>
          </p:cNvPicPr>
          <p:nvPr/>
        </p:nvPicPr>
        <p:blipFill rotWithShape="1">
          <a:blip r:embed="rId4"/>
          <a:srcRect r="10479"/>
          <a:stretch/>
        </p:blipFill>
        <p:spPr>
          <a:xfrm>
            <a:off x="7127914" y="2138683"/>
            <a:ext cx="4826856" cy="3594591"/>
          </a:xfrm>
          <a:prstGeom prst="rect">
            <a:avLst/>
          </a:prstGeom>
        </p:spPr>
      </p:pic>
    </p:spTree>
    <p:custDataLst>
      <p:tags r:id="rId1"/>
    </p:custDataLst>
    <p:extLst>
      <p:ext uri="{BB962C8B-B14F-4D97-AF65-F5344CB8AC3E}">
        <p14:creationId xmlns:p14="http://schemas.microsoft.com/office/powerpoint/2010/main" val="3440865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Using AWS Snowball Edge with AWS DMS</a:t>
            </a:r>
          </a:p>
        </p:txBody>
      </p:sp>
      <p:sp>
        <p:nvSpPr>
          <p:cNvPr id="4" name="Content Placeholder 3">
            <a:extLst>
              <a:ext uri="{FF2B5EF4-FFF2-40B4-BE49-F238E27FC236}">
                <a16:creationId xmlns:a16="http://schemas.microsoft.com/office/drawing/2014/main" id="{9F747918-9ECE-2242-BF91-F521C340392E}"/>
              </a:ext>
            </a:extLst>
          </p:cNvPr>
          <p:cNvSpPr>
            <a:spLocks noGrp="1"/>
          </p:cNvSpPr>
          <p:nvPr>
            <p:ph idx="1"/>
          </p:nvPr>
        </p:nvSpPr>
        <p:spPr>
          <a:xfrm>
            <a:off x="313559" y="1342215"/>
            <a:ext cx="10901326" cy="3247099"/>
          </a:xfrm>
        </p:spPr>
        <p:txBody>
          <a:bodyPr/>
          <a:lstStyle/>
          <a:p>
            <a:pPr marL="0" indent="0">
              <a:buNone/>
            </a:pPr>
            <a:r>
              <a:rPr lang="en-US" sz="2400" dirty="0">
                <a:latin typeface="+mn-lt"/>
                <a:ea typeface="Amazon Ember" panose="020B0603020204020204" pitchFamily="34" charset="0"/>
                <a:cs typeface="Amazon Ember" panose="020B0603020204020204" pitchFamily="34" charset="0"/>
              </a:rPr>
              <a:t>When migrating data is not practical:</a:t>
            </a:r>
          </a:p>
          <a:p>
            <a:pPr marL="342900" indent="-342900">
              <a:buClr>
                <a:schemeClr val="tx1"/>
              </a:buClr>
            </a:pPr>
            <a:r>
              <a:rPr lang="en-US" sz="2000" dirty="0"/>
              <a:t>Database is too large</a:t>
            </a:r>
          </a:p>
          <a:p>
            <a:pPr marL="342900" indent="-342900">
              <a:buClr>
                <a:schemeClr val="tx1"/>
              </a:buClr>
            </a:pPr>
            <a:r>
              <a:rPr lang="en-US" sz="2000" dirty="0"/>
              <a:t>Connection is too slow</a:t>
            </a:r>
          </a:p>
          <a:p>
            <a:pPr marL="342900" indent="-342900">
              <a:buClr>
                <a:schemeClr val="tx1"/>
              </a:buClr>
            </a:pPr>
            <a:r>
              <a:rPr lang="en-US" sz="2000" dirty="0"/>
              <a:t>You have privacy and security concerns</a:t>
            </a:r>
          </a:p>
          <a:p>
            <a:pPr marL="0" indent="0">
              <a:buClr>
                <a:schemeClr val="tx1"/>
              </a:buClr>
              <a:buNone/>
            </a:pPr>
            <a:endParaRPr lang="en-US" dirty="0"/>
          </a:p>
          <a:p>
            <a:pPr marL="0" indent="0">
              <a:buClr>
                <a:schemeClr val="accent2"/>
              </a:buClr>
              <a:buNone/>
            </a:pPr>
            <a:r>
              <a:rPr lang="en-US" sz="2400" dirty="0">
                <a:latin typeface="+mn-lt"/>
                <a:ea typeface="Amazon Ember" panose="020B0603020204020204" pitchFamily="34" charset="0"/>
                <a:cs typeface="Amazon Ember" panose="020B0603020204020204" pitchFamily="34" charset="0"/>
              </a:rPr>
              <a:t>Use </a:t>
            </a:r>
            <a:r>
              <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Snowball Edge</a:t>
            </a:r>
          </a:p>
          <a:p>
            <a:pPr marL="342900" indent="-342900">
              <a:buClr>
                <a:schemeClr val="tx1"/>
              </a:buClr>
            </a:pPr>
            <a:r>
              <a:rPr lang="en-US" sz="2000" dirty="0"/>
              <a:t>Multi-terabyte transfer without using the internet</a:t>
            </a:r>
            <a:endParaRPr lang="en-US" sz="2400" dirty="0"/>
          </a:p>
          <a:p>
            <a:pPr>
              <a:buClr>
                <a:schemeClr val="accent2"/>
              </a:buClr>
            </a:pPr>
            <a:endParaRPr lang="en-US" sz="24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 name="Group 7" descr="An on-premises database is the source. Data is loaded on a Snowball edge via AWS SCT, then shipped. The Snowball Edge is then loaded into an S3 bucket which acts as the source for an AWS DMS migration to a target database on AWS.">
            <a:extLst>
              <a:ext uri="{FF2B5EF4-FFF2-40B4-BE49-F238E27FC236}">
                <a16:creationId xmlns:a16="http://schemas.microsoft.com/office/drawing/2014/main" id="{58CC586A-999F-C44E-B964-37EA733CD8FB}"/>
              </a:ext>
            </a:extLst>
          </p:cNvPr>
          <p:cNvGrpSpPr/>
          <p:nvPr/>
        </p:nvGrpSpPr>
        <p:grpSpPr>
          <a:xfrm>
            <a:off x="871574" y="4394739"/>
            <a:ext cx="10748812" cy="1958641"/>
            <a:chOff x="871574" y="4394739"/>
            <a:chExt cx="10748812" cy="1958641"/>
          </a:xfrm>
        </p:grpSpPr>
        <p:pic>
          <p:nvPicPr>
            <p:cNvPr id="31" name="Graphic 30" descr="Lock">
              <a:extLst>
                <a:ext uri="{FF2B5EF4-FFF2-40B4-BE49-F238E27FC236}">
                  <a16:creationId xmlns:a16="http://schemas.microsoft.com/office/drawing/2014/main" id="{B736EB16-A098-164E-B3CD-971F66B1D8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8368" y="4435088"/>
              <a:ext cx="457200" cy="457200"/>
            </a:xfrm>
            <a:prstGeom prst="rect">
              <a:avLst/>
            </a:prstGeom>
          </p:spPr>
        </p:pic>
        <p:grpSp>
          <p:nvGrpSpPr>
            <p:cNvPr id="6" name="Group 5">
              <a:extLst>
                <a:ext uri="{FF2B5EF4-FFF2-40B4-BE49-F238E27FC236}">
                  <a16:creationId xmlns:a16="http://schemas.microsoft.com/office/drawing/2014/main" id="{C10173A9-EBBD-FC4F-857F-5A0A69049282}"/>
                </a:ext>
              </a:extLst>
            </p:cNvPr>
            <p:cNvGrpSpPr/>
            <p:nvPr/>
          </p:nvGrpSpPr>
          <p:grpSpPr>
            <a:xfrm>
              <a:off x="871574" y="4394739"/>
              <a:ext cx="10748812" cy="1958641"/>
              <a:chOff x="871574" y="4394739"/>
              <a:chExt cx="10748812" cy="1958641"/>
            </a:xfrm>
          </p:grpSpPr>
          <p:sp>
            <p:nvSpPr>
              <p:cNvPr id="42" name="Rectangle 41">
                <a:extLst>
                  <a:ext uri="{FF2B5EF4-FFF2-40B4-BE49-F238E27FC236}">
                    <a16:creationId xmlns:a16="http://schemas.microsoft.com/office/drawing/2014/main" id="{C181B2C8-1A35-D240-A106-C4BC557AC2BD}"/>
                  </a:ext>
                </a:extLst>
              </p:cNvPr>
              <p:cNvSpPr/>
              <p:nvPr/>
            </p:nvSpPr>
            <p:spPr>
              <a:xfrm>
                <a:off x="8050469" y="4394739"/>
                <a:ext cx="3530997" cy="182604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grpSp>
            <p:nvGrpSpPr>
              <p:cNvPr id="5" name="Group 4">
                <a:extLst>
                  <a:ext uri="{FF2B5EF4-FFF2-40B4-BE49-F238E27FC236}">
                    <a16:creationId xmlns:a16="http://schemas.microsoft.com/office/drawing/2014/main" id="{897BEBB3-B198-FC4B-A2A3-DC42DA6F08E5}"/>
                  </a:ext>
                </a:extLst>
              </p:cNvPr>
              <p:cNvGrpSpPr/>
              <p:nvPr/>
            </p:nvGrpSpPr>
            <p:grpSpPr>
              <a:xfrm>
                <a:off x="871574" y="4394740"/>
                <a:ext cx="10748812" cy="1958640"/>
                <a:chOff x="871574" y="4394740"/>
                <a:chExt cx="10748812" cy="1958640"/>
              </a:xfrm>
            </p:grpSpPr>
            <p:pic>
              <p:nvPicPr>
                <p:cNvPr id="43" name="Graphic 42">
                  <a:extLst>
                    <a:ext uri="{FF2B5EF4-FFF2-40B4-BE49-F238E27FC236}">
                      <a16:creationId xmlns:a16="http://schemas.microsoft.com/office/drawing/2014/main" id="{B98E5F36-FB9C-E146-9C06-DCD69BBB00D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0470" y="4394740"/>
                  <a:ext cx="330200" cy="330200"/>
                </a:xfrm>
                <a:prstGeom prst="rect">
                  <a:avLst/>
                </a:prstGeom>
              </p:spPr>
            </p:pic>
            <p:grpSp>
              <p:nvGrpSpPr>
                <p:cNvPr id="3" name="Group 2">
                  <a:extLst>
                    <a:ext uri="{FF2B5EF4-FFF2-40B4-BE49-F238E27FC236}">
                      <a16:creationId xmlns:a16="http://schemas.microsoft.com/office/drawing/2014/main" id="{912CD50A-D43C-624C-B038-134292CFB636}"/>
                    </a:ext>
                  </a:extLst>
                </p:cNvPr>
                <p:cNvGrpSpPr/>
                <p:nvPr/>
              </p:nvGrpSpPr>
              <p:grpSpPr>
                <a:xfrm>
                  <a:off x="871574" y="4593646"/>
                  <a:ext cx="10748812" cy="1759734"/>
                  <a:chOff x="871574" y="4593646"/>
                  <a:chExt cx="10748812" cy="1759734"/>
                </a:xfrm>
              </p:grpSpPr>
              <p:sp>
                <p:nvSpPr>
                  <p:cNvPr id="15" name="TextBox 14">
                    <a:extLst>
                      <a:ext uri="{FF2B5EF4-FFF2-40B4-BE49-F238E27FC236}">
                        <a16:creationId xmlns:a16="http://schemas.microsoft.com/office/drawing/2014/main" id="{A6DAF73E-0DB6-004B-921A-D6066F3291F0}"/>
                      </a:ext>
                    </a:extLst>
                  </p:cNvPr>
                  <p:cNvSpPr txBox="1"/>
                  <p:nvPr/>
                </p:nvSpPr>
                <p:spPr>
                  <a:xfrm>
                    <a:off x="871574" y="5768605"/>
                    <a:ext cx="1547005" cy="584775"/>
                  </a:xfrm>
                  <a:prstGeom prst="rect">
                    <a:avLst/>
                  </a:prstGeom>
                  <a:noFill/>
                </p:spPr>
                <p:txBody>
                  <a:bodyPr wrap="square" rtlCol="0">
                    <a:spAutoFit/>
                  </a:bodyPr>
                  <a:lstStyle/>
                  <a:p>
                    <a:pPr algn="ctr"/>
                    <a:r>
                      <a:rPr lang="en-US" sz="1600" dirty="0"/>
                      <a:t> On-premises database</a:t>
                    </a:r>
                  </a:p>
                </p:txBody>
              </p:sp>
              <p:cxnSp>
                <p:nvCxnSpPr>
                  <p:cNvPr id="16" name="Straight Arrow Connector 15">
                    <a:extLst>
                      <a:ext uri="{FF2B5EF4-FFF2-40B4-BE49-F238E27FC236}">
                        <a16:creationId xmlns:a16="http://schemas.microsoft.com/office/drawing/2014/main" id="{515C13AC-80D5-0749-B2D5-966570F7C3DB}"/>
                      </a:ext>
                    </a:extLst>
                  </p:cNvPr>
                  <p:cNvCxnSpPr>
                    <a:cxnSpLocks/>
                  </p:cNvCxnSpPr>
                  <p:nvPr/>
                </p:nvCxnSpPr>
                <p:spPr>
                  <a:xfrm>
                    <a:off x="2434575" y="5142810"/>
                    <a:ext cx="584678"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1ED505F-1FD4-9B4E-B158-5319ABBEEA5A}"/>
                      </a:ext>
                    </a:extLst>
                  </p:cNvPr>
                  <p:cNvSpPr txBox="1"/>
                  <p:nvPr/>
                </p:nvSpPr>
                <p:spPr>
                  <a:xfrm>
                    <a:off x="1171268" y="5555931"/>
                    <a:ext cx="970137" cy="338554"/>
                  </a:xfrm>
                  <a:prstGeom prst="rect">
                    <a:avLst/>
                  </a:prstGeom>
                  <a:noFill/>
                </p:spPr>
                <p:txBody>
                  <a:bodyPr wrap="none" rtlCol="0">
                    <a:spAutoFit/>
                  </a:bodyPr>
                  <a:lstStyle/>
                  <a:p>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SOURCE</a:t>
                    </a:r>
                  </a:p>
                </p:txBody>
              </p:sp>
              <p:pic>
                <p:nvPicPr>
                  <p:cNvPr id="21" name="Graphic 20" descr="Database">
                    <a:extLst>
                      <a:ext uri="{FF2B5EF4-FFF2-40B4-BE49-F238E27FC236}">
                        <a16:creationId xmlns:a16="http://schemas.microsoft.com/office/drawing/2014/main" id="{4F42B50A-471D-384E-BB49-91B22D77FF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4714" y="4849874"/>
                    <a:ext cx="602460" cy="602460"/>
                  </a:xfrm>
                  <a:prstGeom prst="rect">
                    <a:avLst/>
                  </a:prstGeom>
                </p:spPr>
              </p:pic>
              <p:pic>
                <p:nvPicPr>
                  <p:cNvPr id="22" name="Graphic 21" descr="Building">
                    <a:extLst>
                      <a:ext uri="{FF2B5EF4-FFF2-40B4-BE49-F238E27FC236}">
                        <a16:creationId xmlns:a16="http://schemas.microsoft.com/office/drawing/2014/main" id="{511ED99A-5942-1146-8F11-256A60E5A7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7115" y="4593646"/>
                    <a:ext cx="914400" cy="914400"/>
                  </a:xfrm>
                  <a:prstGeom prst="rect">
                    <a:avLst/>
                  </a:prstGeom>
                </p:spPr>
              </p:pic>
              <p:pic>
                <p:nvPicPr>
                  <p:cNvPr id="23" name="Graphic 22">
                    <a:extLst>
                      <a:ext uri="{FF2B5EF4-FFF2-40B4-BE49-F238E27FC236}">
                        <a16:creationId xmlns:a16="http://schemas.microsoft.com/office/drawing/2014/main" id="{BCE6E103-6F22-DF4E-91CC-5058BBBD014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60202" y="4731856"/>
                    <a:ext cx="771130" cy="771130"/>
                  </a:xfrm>
                  <a:prstGeom prst="rect">
                    <a:avLst/>
                  </a:prstGeom>
                </p:spPr>
              </p:pic>
              <p:sp>
                <p:nvSpPr>
                  <p:cNvPr id="24" name="TextBox 23">
                    <a:extLst>
                      <a:ext uri="{FF2B5EF4-FFF2-40B4-BE49-F238E27FC236}">
                        <a16:creationId xmlns:a16="http://schemas.microsoft.com/office/drawing/2014/main" id="{CE09B388-B8D0-0940-8713-66DC323422B7}"/>
                      </a:ext>
                    </a:extLst>
                  </p:cNvPr>
                  <p:cNvSpPr txBox="1"/>
                  <p:nvPr/>
                </p:nvSpPr>
                <p:spPr>
                  <a:xfrm>
                    <a:off x="2661278" y="5555931"/>
                    <a:ext cx="1547005" cy="338554"/>
                  </a:xfrm>
                  <a:prstGeom prst="rect">
                    <a:avLst/>
                  </a:prstGeom>
                  <a:noFill/>
                </p:spPr>
                <p:txBody>
                  <a:bodyPr wrap="square" rtlCol="0">
                    <a:spAutoFit/>
                  </a:bodyPr>
                  <a:lstStyle/>
                  <a:p>
                    <a:pPr algn="ctr"/>
                    <a:r>
                      <a:rPr lang="en-US" sz="1600" dirty="0"/>
                      <a:t>AWS SCT</a:t>
                    </a:r>
                  </a:p>
                </p:txBody>
              </p:sp>
              <p:sp>
                <p:nvSpPr>
                  <p:cNvPr id="25" name="TextBox 24">
                    <a:extLst>
                      <a:ext uri="{FF2B5EF4-FFF2-40B4-BE49-F238E27FC236}">
                        <a16:creationId xmlns:a16="http://schemas.microsoft.com/office/drawing/2014/main" id="{B25A422E-8E23-7549-AC1F-2965015F3DB9}"/>
                      </a:ext>
                    </a:extLst>
                  </p:cNvPr>
                  <p:cNvSpPr txBox="1"/>
                  <p:nvPr/>
                </p:nvSpPr>
                <p:spPr>
                  <a:xfrm>
                    <a:off x="4208284" y="5555931"/>
                    <a:ext cx="1045076"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Snowball Edge</a:t>
                    </a:r>
                  </a:p>
                </p:txBody>
              </p:sp>
              <p:pic>
                <p:nvPicPr>
                  <p:cNvPr id="26" name="Picture 25">
                    <a:extLst>
                      <a:ext uri="{FF2B5EF4-FFF2-40B4-BE49-F238E27FC236}">
                        <a16:creationId xmlns:a16="http://schemas.microsoft.com/office/drawing/2014/main" id="{1F322ECA-8A55-5648-84AD-F06B96078B7F}"/>
                      </a:ext>
                      <a:ext uri="{C183D7F6-B498-43B3-948B-1728B52AA6E4}">
                        <adec:decorative xmlns:adec="http://schemas.microsoft.com/office/drawing/2017/decorative" val="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3092" r="20258"/>
                  <a:stretch/>
                </p:blipFill>
                <p:spPr>
                  <a:xfrm>
                    <a:off x="4421123" y="4731856"/>
                    <a:ext cx="660899" cy="872580"/>
                  </a:xfrm>
                  <a:prstGeom prst="rect">
                    <a:avLst/>
                  </a:prstGeom>
                </p:spPr>
              </p:pic>
              <p:cxnSp>
                <p:nvCxnSpPr>
                  <p:cNvPr id="27" name="Straight Arrow Connector 26">
                    <a:extLst>
                      <a:ext uri="{FF2B5EF4-FFF2-40B4-BE49-F238E27FC236}">
                        <a16:creationId xmlns:a16="http://schemas.microsoft.com/office/drawing/2014/main" id="{CAFF74D1-FB54-D543-AEE0-FF3EA40F7560}"/>
                      </a:ext>
                    </a:extLst>
                  </p:cNvPr>
                  <p:cNvCxnSpPr>
                    <a:cxnSpLocks/>
                  </p:cNvCxnSpPr>
                  <p:nvPr/>
                </p:nvCxnSpPr>
                <p:spPr>
                  <a:xfrm>
                    <a:off x="3831332" y="5142810"/>
                    <a:ext cx="584678"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297654B-D777-924D-A831-7A639435E968}"/>
                      </a:ext>
                    </a:extLst>
                  </p:cNvPr>
                  <p:cNvSpPr txBox="1"/>
                  <p:nvPr/>
                </p:nvSpPr>
                <p:spPr>
                  <a:xfrm>
                    <a:off x="6721184" y="5555931"/>
                    <a:ext cx="1148555"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Snowball Edge</a:t>
                    </a:r>
                  </a:p>
                </p:txBody>
              </p:sp>
              <p:pic>
                <p:nvPicPr>
                  <p:cNvPr id="29" name="Picture 28">
                    <a:extLst>
                      <a:ext uri="{FF2B5EF4-FFF2-40B4-BE49-F238E27FC236}">
                        <a16:creationId xmlns:a16="http://schemas.microsoft.com/office/drawing/2014/main" id="{7CADA196-5A75-F048-A1F6-C6BC8D0E366C}"/>
                      </a:ext>
                      <a:ext uri="{C183D7F6-B498-43B3-948B-1728B52AA6E4}">
                        <adec:decorative xmlns:adec="http://schemas.microsoft.com/office/drawing/2017/decorative" val="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3092" r="20258"/>
                  <a:stretch/>
                </p:blipFill>
                <p:spPr>
                  <a:xfrm>
                    <a:off x="7045492" y="4751178"/>
                    <a:ext cx="660899" cy="872580"/>
                  </a:xfrm>
                  <a:prstGeom prst="rect">
                    <a:avLst/>
                  </a:prstGeom>
                </p:spPr>
              </p:pic>
              <p:pic>
                <p:nvPicPr>
                  <p:cNvPr id="7" name="Graphic 6" descr="Truck">
                    <a:extLst>
                      <a:ext uri="{FF2B5EF4-FFF2-40B4-BE49-F238E27FC236}">
                        <a16:creationId xmlns:a16="http://schemas.microsoft.com/office/drawing/2014/main" id="{987BAC6C-F334-6943-B5A1-6F42A88927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98031" y="4663688"/>
                    <a:ext cx="914400" cy="914400"/>
                  </a:xfrm>
                  <a:prstGeom prst="rect">
                    <a:avLst/>
                  </a:prstGeom>
                </p:spPr>
              </p:pic>
              <p:sp>
                <p:nvSpPr>
                  <p:cNvPr id="30" name="TextBox 29">
                    <a:extLst>
                      <a:ext uri="{FF2B5EF4-FFF2-40B4-BE49-F238E27FC236}">
                        <a16:creationId xmlns:a16="http://schemas.microsoft.com/office/drawing/2014/main" id="{44A54129-C6F9-F843-861D-864123B79650}"/>
                      </a:ext>
                    </a:extLst>
                  </p:cNvPr>
                  <p:cNvSpPr txBox="1"/>
                  <p:nvPr/>
                </p:nvSpPr>
                <p:spPr>
                  <a:xfrm>
                    <a:off x="5467885" y="5555931"/>
                    <a:ext cx="114855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Shipping process</a:t>
                    </a:r>
                  </a:p>
                </p:txBody>
              </p:sp>
              <p:cxnSp>
                <p:nvCxnSpPr>
                  <p:cNvPr id="32" name="Straight Arrow Connector 31">
                    <a:extLst>
                      <a:ext uri="{FF2B5EF4-FFF2-40B4-BE49-F238E27FC236}">
                        <a16:creationId xmlns:a16="http://schemas.microsoft.com/office/drawing/2014/main" id="{73AA504D-6B12-484E-A5B0-75FB7A8E6A81}"/>
                      </a:ext>
                    </a:extLst>
                  </p:cNvPr>
                  <p:cNvCxnSpPr>
                    <a:cxnSpLocks/>
                    <a:endCxn id="7" idx="1"/>
                  </p:cNvCxnSpPr>
                  <p:nvPr/>
                </p:nvCxnSpPr>
                <p:spPr>
                  <a:xfrm>
                    <a:off x="5082022" y="5113518"/>
                    <a:ext cx="51600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B461B15-53EA-F34A-BF50-5F77B0841023}"/>
                      </a:ext>
                    </a:extLst>
                  </p:cNvPr>
                  <p:cNvCxnSpPr>
                    <a:cxnSpLocks/>
                  </p:cNvCxnSpPr>
                  <p:nvPr/>
                </p:nvCxnSpPr>
                <p:spPr>
                  <a:xfrm>
                    <a:off x="6546172" y="5110796"/>
                    <a:ext cx="51600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FF4CF3C0-EB87-7A48-A35C-F9BF52B93A27}"/>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01654" y="4773212"/>
                    <a:ext cx="687923" cy="687923"/>
                  </a:xfrm>
                  <a:prstGeom prst="rect">
                    <a:avLst/>
                  </a:prstGeom>
                </p:spPr>
              </p:pic>
              <p:sp>
                <p:nvSpPr>
                  <p:cNvPr id="36" name="TextBox 35">
                    <a:extLst>
                      <a:ext uri="{FF2B5EF4-FFF2-40B4-BE49-F238E27FC236}">
                        <a16:creationId xmlns:a16="http://schemas.microsoft.com/office/drawing/2014/main" id="{268900EC-8A43-914D-A992-4E3FA18E25C7}"/>
                      </a:ext>
                    </a:extLst>
                  </p:cNvPr>
                  <p:cNvSpPr txBox="1"/>
                  <p:nvPr/>
                </p:nvSpPr>
                <p:spPr>
                  <a:xfrm>
                    <a:off x="8109406" y="5519450"/>
                    <a:ext cx="98759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S3 bucket</a:t>
                    </a:r>
                  </a:p>
                </p:txBody>
              </p:sp>
              <p:cxnSp>
                <p:nvCxnSpPr>
                  <p:cNvPr id="37" name="Straight Arrow Connector 36">
                    <a:extLst>
                      <a:ext uri="{FF2B5EF4-FFF2-40B4-BE49-F238E27FC236}">
                        <a16:creationId xmlns:a16="http://schemas.microsoft.com/office/drawing/2014/main" id="{97B0EB5D-3F24-3849-BBF4-DF504C455BC1}"/>
                      </a:ext>
                    </a:extLst>
                  </p:cNvPr>
                  <p:cNvCxnSpPr>
                    <a:cxnSpLocks/>
                    <a:endCxn id="35" idx="1"/>
                  </p:cNvCxnSpPr>
                  <p:nvPr/>
                </p:nvCxnSpPr>
                <p:spPr>
                  <a:xfrm flipV="1">
                    <a:off x="7785545" y="5117174"/>
                    <a:ext cx="51610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554226E-5FC4-9941-B31E-ED6D4DCD21F1}"/>
                      </a:ext>
                    </a:extLst>
                  </p:cNvPr>
                  <p:cNvCxnSpPr>
                    <a:cxnSpLocks/>
                  </p:cNvCxnSpPr>
                  <p:nvPr/>
                </p:nvCxnSpPr>
                <p:spPr>
                  <a:xfrm flipV="1">
                    <a:off x="8989577" y="5135304"/>
                    <a:ext cx="51610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FB9A1148-6993-D94F-9238-3893C2D6DCFC}"/>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43796" y="4791435"/>
                    <a:ext cx="660899" cy="660899"/>
                  </a:xfrm>
                  <a:prstGeom prst="rect">
                    <a:avLst/>
                  </a:prstGeom>
                </p:spPr>
              </p:pic>
              <p:sp>
                <p:nvSpPr>
                  <p:cNvPr id="41" name="TextBox 40">
                    <a:extLst>
                      <a:ext uri="{FF2B5EF4-FFF2-40B4-BE49-F238E27FC236}">
                        <a16:creationId xmlns:a16="http://schemas.microsoft.com/office/drawing/2014/main" id="{7FAC882A-06CB-1848-8169-80D178255D0B}"/>
                      </a:ext>
                    </a:extLst>
                  </p:cNvPr>
                  <p:cNvSpPr txBox="1"/>
                  <p:nvPr/>
                </p:nvSpPr>
                <p:spPr>
                  <a:xfrm>
                    <a:off x="9275206" y="5518311"/>
                    <a:ext cx="1198078" cy="338554"/>
                  </a:xfrm>
                  <a:prstGeom prst="rect">
                    <a:avLst/>
                  </a:prstGeom>
                  <a:noFill/>
                </p:spPr>
                <p:txBody>
                  <a:bodyPr wrap="square" rtlCol="0">
                    <a:spAutoFit/>
                  </a:bodyPr>
                  <a:lstStyle>
                    <a:defPPr>
                      <a:defRPr lang="en-US"/>
                    </a:defPPr>
                    <a:lvl1pPr algn="ctr">
                      <a:defRPr sz="1400">
                        <a:ea typeface="Amazon Ember" panose="020B0603020204020204" pitchFamily="34" charset="0"/>
                        <a:cs typeface="Amazon Ember" panose="020B0603020204020204" pitchFamily="34" charset="0"/>
                      </a:defRPr>
                    </a:lvl1pPr>
                  </a:lstStyle>
                  <a:p>
                    <a:r>
                      <a:rPr lang="en-US" sz="1600" dirty="0"/>
                      <a:t>AWS DMS</a:t>
                    </a:r>
                  </a:p>
                </p:txBody>
              </p:sp>
              <p:pic>
                <p:nvPicPr>
                  <p:cNvPr id="44" name="Graphic 43">
                    <a:extLst>
                      <a:ext uri="{FF2B5EF4-FFF2-40B4-BE49-F238E27FC236}">
                        <a16:creationId xmlns:a16="http://schemas.microsoft.com/office/drawing/2014/main" id="{62E51179-CE2B-1B49-BE90-BE624623CDE7}"/>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657617" y="4745665"/>
                    <a:ext cx="783874" cy="783874"/>
                  </a:xfrm>
                  <a:prstGeom prst="rect">
                    <a:avLst/>
                  </a:prstGeom>
                </p:spPr>
              </p:pic>
              <p:sp>
                <p:nvSpPr>
                  <p:cNvPr id="45" name="TextBox 44">
                    <a:extLst>
                      <a:ext uri="{FF2B5EF4-FFF2-40B4-BE49-F238E27FC236}">
                        <a16:creationId xmlns:a16="http://schemas.microsoft.com/office/drawing/2014/main" id="{0377B4FF-F2AA-AD44-9BA8-2720610A4AC2}"/>
                      </a:ext>
                    </a:extLst>
                  </p:cNvPr>
                  <p:cNvSpPr txBox="1"/>
                  <p:nvPr/>
                </p:nvSpPr>
                <p:spPr>
                  <a:xfrm>
                    <a:off x="10422308" y="5527148"/>
                    <a:ext cx="1198078" cy="584775"/>
                  </a:xfrm>
                  <a:prstGeom prst="rect">
                    <a:avLst/>
                  </a:prstGeom>
                  <a:noFill/>
                </p:spPr>
                <p:txBody>
                  <a:bodyPr wrap="square" rtlCol="0">
                    <a:spAutoFit/>
                  </a:bodyPr>
                  <a:lstStyle>
                    <a:defPPr>
                      <a:defRPr lang="en-US"/>
                    </a:defPPr>
                    <a:lvl1pPr algn="ctr">
                      <a:defRPr sz="1400">
                        <a:ea typeface="Amazon Ember" panose="020B0603020204020204" pitchFamily="34" charset="0"/>
                        <a:cs typeface="Amazon Ember" panose="020B0603020204020204" pitchFamily="34" charset="0"/>
                      </a:defRPr>
                    </a:lvl1pPr>
                  </a:lstStyle>
                  <a:p>
                    <a:r>
                      <a:rPr lang="en-US" sz="1600" dirty="0">
                        <a:solidFill>
                          <a:schemeClr val="accent5"/>
                        </a:solidFill>
                        <a:latin typeface="Amazon Ember" panose="02000000000000000000" pitchFamily="2" charset="0"/>
                        <a:ea typeface="Amazon Ember" panose="02000000000000000000" pitchFamily="2" charset="0"/>
                      </a:rPr>
                      <a:t>TARGET</a:t>
                    </a:r>
                    <a:r>
                      <a:rPr lang="en-US" sz="1600" dirty="0"/>
                      <a:t> Database</a:t>
                    </a:r>
                  </a:p>
                </p:txBody>
              </p:sp>
              <p:cxnSp>
                <p:nvCxnSpPr>
                  <p:cNvPr id="46" name="Straight Arrow Connector 45">
                    <a:extLst>
                      <a:ext uri="{FF2B5EF4-FFF2-40B4-BE49-F238E27FC236}">
                        <a16:creationId xmlns:a16="http://schemas.microsoft.com/office/drawing/2014/main" id="{3F97EAF3-48DC-B148-B395-270C6F70C3FC}"/>
                      </a:ext>
                    </a:extLst>
                  </p:cNvPr>
                  <p:cNvCxnSpPr>
                    <a:cxnSpLocks/>
                  </p:cNvCxnSpPr>
                  <p:nvPr/>
                </p:nvCxnSpPr>
                <p:spPr>
                  <a:xfrm flipV="1">
                    <a:off x="10215229" y="5135304"/>
                    <a:ext cx="51610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49" name="Footer Placeholder 48">
            <a:extLst>
              <a:ext uri="{FF2B5EF4-FFF2-40B4-BE49-F238E27FC236}">
                <a16:creationId xmlns:a16="http://schemas.microsoft.com/office/drawing/2014/main" id="{1596868D-8D25-4746-960B-0F6CD4CBBF20}"/>
              </a:ext>
            </a:extLst>
          </p:cNvPr>
          <p:cNvSpPr>
            <a:spLocks noGrp="1"/>
          </p:cNvSpPr>
          <p:nvPr>
            <p:ph type="ftr" sz="quarter" idx="3"/>
          </p:nvPr>
        </p:nvSpPr>
        <p:spPr/>
        <p:txBody>
          <a:bodyPr/>
          <a:lstStyle/>
          <a:p>
            <a:r>
              <a:rPr lang="en-US" dirty="0"/>
              <a:t>© 2020, Amazon Web Services, Inc. or its Affiliates. All rights reserved.</a:t>
            </a:r>
          </a:p>
        </p:txBody>
      </p:sp>
      <p:sp>
        <p:nvSpPr>
          <p:cNvPr id="50" name="Slide Number Placeholder 49">
            <a:extLst>
              <a:ext uri="{FF2B5EF4-FFF2-40B4-BE49-F238E27FC236}">
                <a16:creationId xmlns:a16="http://schemas.microsoft.com/office/drawing/2014/main" id="{58B4B7CC-306D-A040-BF75-B3CABEB18DE6}"/>
              </a:ext>
            </a:extLst>
          </p:cNvPr>
          <p:cNvSpPr>
            <a:spLocks noGrp="1"/>
          </p:cNvSpPr>
          <p:nvPr>
            <p:ph type="sldNum" sz="quarter" idx="12"/>
          </p:nvPr>
        </p:nvSpPr>
        <p:spPr/>
        <p:txBody>
          <a:bodyPr/>
          <a:lstStyle/>
          <a:p>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3721233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662906"/>
            <a:ext cx="4268647" cy="1325563"/>
          </a:xfrm>
        </p:spPr>
        <p:txBody>
          <a:bodyPr>
            <a:noAutofit/>
          </a:bodyPr>
          <a:lstStyle/>
          <a:p>
            <a:r>
              <a:rPr lang="en-US" sz="2800" dirty="0">
                <a:latin typeface="+mj-lt"/>
              </a:rPr>
              <a:t>Module 5 - Challenge Lab: </a:t>
            </a:r>
            <a:br>
              <a:rPr lang="en-US" sz="2800" dirty="0">
                <a:latin typeface="+mj-lt"/>
              </a:rPr>
            </a:br>
            <a:r>
              <a:rPr lang="en-US" sz="2800" dirty="0">
                <a:latin typeface="+mj-lt"/>
              </a:rPr>
              <a:t>Migrating a Database to Amazon RDS</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15000" y="1662906"/>
            <a:ext cx="5767388" cy="3844925"/>
          </a:xfrm>
          <a:prstGeom prst="rect">
            <a:avLst/>
          </a:prstGeom>
        </p:spPr>
      </p:pic>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52</a:t>
            </a:fld>
            <a:endParaRPr lang="en-US" dirty="0"/>
          </a:p>
        </p:txBody>
      </p:sp>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144058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latin typeface="+mn-lt"/>
                <a:ea typeface="Amazon Ember" panose="020B0603020204020204" pitchFamily="34" charset="0"/>
                <a:cs typeface="Amazon Ember" panose="020B0603020204020204" pitchFamily="34" charset="0"/>
              </a:rPr>
              <a:t>The business need: A managed database</a:t>
            </a:r>
          </a:p>
        </p:txBody>
      </p:sp>
      <p:sp>
        <p:nvSpPr>
          <p:cNvPr id="14" name="Content Placeholder 8"/>
          <p:cNvSpPr txBox="1">
            <a:spLocks/>
          </p:cNvSpPr>
          <p:nvPr/>
        </p:nvSpPr>
        <p:spPr>
          <a:xfrm>
            <a:off x="1187454" y="1777089"/>
            <a:ext cx="4179944" cy="1213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defRPr/>
            </a:pPr>
            <a:r>
              <a:rPr lang="en-US" sz="2000" dirty="0">
                <a:latin typeface="+mn-lt"/>
                <a:ea typeface="Amazon Ember" panose="02000000000000000000" pitchFamily="2" charset="0"/>
              </a:rPr>
              <a:t>The database that runs on the EC2 instance is becoming difficult for Sofía and Nikhil to maintain. </a:t>
            </a:r>
            <a:endParaRPr kumimoji="0" lang="en-US" sz="2000" b="0" i="0" u="none" strike="noStrike" kern="1200" cap="none" spc="0" normalizeH="0" baseline="0" noProof="0" dirty="0">
              <a:ln>
                <a:noFill/>
              </a:ln>
              <a:effectLst/>
              <a:uLnTx/>
              <a:uFillTx/>
              <a:latin typeface="+mn-lt"/>
              <a:ea typeface="Amazon Ember" panose="02000000000000000000" pitchFamily="2" charset="0"/>
            </a:endParaRPr>
          </a:p>
        </p:txBody>
      </p:sp>
      <p:pic>
        <p:nvPicPr>
          <p:cNvPr id="2" name="Picture 1" descr="photo of Sofia and Nikhil in cafe aprons in the cafe."/>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83608" y="2883159"/>
            <a:ext cx="4387637" cy="2925091"/>
          </a:xfrm>
          <a:prstGeom prst="rect">
            <a:avLst/>
          </a:prstGeom>
        </p:spPr>
      </p:pic>
      <p:pic>
        <p:nvPicPr>
          <p:cNvPr id="13" name="Picture 12" descr="photo of Olivia enjoying a coffee and desert at the cafe.">
            <a:extLst>
              <a:ext uri="{FF2B5EF4-FFF2-40B4-BE49-F238E27FC236}">
                <a16:creationId xmlns:a16="http://schemas.microsoft.com/office/drawing/2014/main" id="{DF72E9EF-0C94-BD49-AEA0-3594EC6D92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0617" y="1633111"/>
            <a:ext cx="2098166" cy="3147250"/>
          </a:xfrm>
          <a:prstGeom prst="rect">
            <a:avLst/>
          </a:prstGeom>
        </p:spPr>
      </p:pic>
      <p:sp>
        <p:nvSpPr>
          <p:cNvPr id="12" name="Content Placeholder 8">
            <a:extLst>
              <a:ext uri="{FF2B5EF4-FFF2-40B4-BE49-F238E27FC236}">
                <a16:creationId xmlns:a16="http://schemas.microsoft.com/office/drawing/2014/main" id="{5BB996F9-6D19-A643-978C-FDF6C6383FD8}"/>
              </a:ext>
            </a:extLst>
          </p:cNvPr>
          <p:cNvSpPr txBox="1">
            <a:spLocks/>
          </p:cNvSpPr>
          <p:nvPr/>
        </p:nvSpPr>
        <p:spPr>
          <a:xfrm>
            <a:off x="6428147" y="4961453"/>
            <a:ext cx="5344753" cy="1213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sz="2000" dirty="0">
                <a:latin typeface="+mn-lt"/>
                <a:ea typeface="Amazon Ember" panose="02000000000000000000" pitchFamily="2" charset="0"/>
              </a:rPr>
              <a:t>When Olivia visited the café recently, she told them about the features of Amazon RDS. </a:t>
            </a:r>
          </a:p>
          <a:p>
            <a:pPr marL="0" lvl="0" indent="0">
              <a:buNone/>
              <a:defRPr/>
            </a:pPr>
            <a:r>
              <a:rPr lang="en-US" sz="2000" dirty="0">
                <a:latin typeface="+mn-lt"/>
                <a:ea typeface="Amazon Ember" panose="02000000000000000000" pitchFamily="2" charset="0"/>
              </a:rPr>
              <a:t>Sofía and Nikhil decided to migrate the café's database to Amazon RDS.</a:t>
            </a:r>
            <a:endParaRPr kumimoji="0" lang="en-US" sz="2000" b="0" i="0" u="none" strike="noStrike" kern="1200" cap="none" spc="0" normalizeH="0" baseline="0" noProof="0" dirty="0">
              <a:ln>
                <a:noFill/>
              </a:ln>
              <a:effectLst/>
              <a:uLnTx/>
              <a:uFillTx/>
              <a:latin typeface="+mn-lt"/>
              <a:ea typeface="Amazon Ember" panose="02000000000000000000" pitchFamily="2" charset="0"/>
            </a:endParaRPr>
          </a:p>
        </p:txBody>
      </p:sp>
      <p:sp>
        <p:nvSpPr>
          <p:cNvPr id="8" name="Footer Placeholder 2"/>
          <p:cNvSpPr>
            <a:spLocks noGrp="1"/>
          </p:cNvSpPr>
          <p:nvPr>
            <p:ph type="ftr" sz="quarter" idx="4294967295"/>
          </p:nvPr>
        </p:nvSpPr>
        <p:spPr>
          <a:xfrm>
            <a:off x="419100" y="6356350"/>
            <a:ext cx="6871048"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r>
              <a:rPr lang="en-US" dirty="0">
                <a:solidFill>
                  <a:srgbClr val="000000">
                    <a:tint val="75000"/>
                  </a:srgbClr>
                </a:solidFill>
              </a:rPr>
              <a:t>© 2020, Amazon Web Services, Inc. or its Affiliates. All rights reserved.</a:t>
            </a:r>
          </a:p>
        </p:txBody>
      </p:sp>
      <p:sp>
        <p:nvSpPr>
          <p:cNvPr id="3" name="Slide Number Placeholder 2"/>
          <p:cNvSpPr>
            <a:spLocks noGrp="1"/>
          </p:cNvSpPr>
          <p:nvPr>
            <p:ph type="sldNum" sz="quarter" idx="12"/>
          </p:nvPr>
        </p:nvSpPr>
        <p:spPr/>
        <p:txBody>
          <a:bodyPr/>
          <a:lstStyle/>
          <a:p>
            <a:fld id="{B6A95138-A96E-2F42-A959-2EFD44FE4AB7}" type="slidenum">
              <a:rPr lang="en-US" smtClean="0"/>
              <a:pPr/>
              <a:t>53</a:t>
            </a:fld>
            <a:endParaRPr lang="en-US" dirty="0"/>
          </a:p>
        </p:txBody>
      </p:sp>
    </p:spTree>
    <p:custDataLst>
      <p:tags r:id="rId1"/>
    </p:custDataLst>
    <p:extLst>
      <p:ext uri="{BB962C8B-B14F-4D97-AF65-F5344CB8AC3E}">
        <p14:creationId xmlns:p14="http://schemas.microsoft.com/office/powerpoint/2010/main" val="2779299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Challenge lab: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457200" indent="-457200">
              <a:buFont typeface="+mj-lt"/>
              <a:buAutoNum type="arabicPeriod"/>
            </a:pPr>
            <a:r>
              <a:rPr lang="en-US" sz="3200" dirty="0">
                <a:latin typeface="+mn-lt"/>
              </a:rPr>
              <a:t>Creating an RDS instance</a:t>
            </a:r>
          </a:p>
          <a:p>
            <a:pPr marL="457200" indent="-457200">
              <a:buFont typeface="+mj-lt"/>
              <a:buAutoNum type="arabicPeriod"/>
            </a:pPr>
            <a:r>
              <a:rPr lang="en-US" sz="3200" dirty="0">
                <a:latin typeface="+mn-lt"/>
              </a:rPr>
              <a:t>Analyzing the existing café application deployment</a:t>
            </a:r>
          </a:p>
          <a:p>
            <a:pPr marL="457200" indent="-457200">
              <a:buFont typeface="+mj-lt"/>
              <a:buAutoNum type="arabicPeriod"/>
            </a:pPr>
            <a:r>
              <a:rPr lang="en-US" sz="3200" dirty="0">
                <a:latin typeface="+mn-lt"/>
              </a:rPr>
              <a:t>Working with the database on the EC2 instance</a:t>
            </a:r>
          </a:p>
          <a:p>
            <a:pPr marL="457200" indent="-457200">
              <a:buFont typeface="+mj-lt"/>
              <a:buAutoNum type="arabicPeriod"/>
            </a:pPr>
            <a:r>
              <a:rPr lang="en-US" sz="3200" dirty="0">
                <a:latin typeface="+mn-lt"/>
              </a:rPr>
              <a:t>Working with the RDS database</a:t>
            </a:r>
          </a:p>
          <a:p>
            <a:pPr marL="457200" indent="-457200">
              <a:buFont typeface="+mj-lt"/>
              <a:buAutoNum type="arabicPeriod"/>
            </a:pPr>
            <a:r>
              <a:rPr lang="en-US" sz="3200" dirty="0">
                <a:latin typeface="+mn-lt"/>
              </a:rPr>
              <a:t>Importing the data into the RDS database instance</a:t>
            </a:r>
          </a:p>
          <a:p>
            <a:pPr marL="457200" indent="-457200">
              <a:buFont typeface="+mj-lt"/>
              <a:buAutoNum type="arabicPeriod"/>
            </a:pPr>
            <a:r>
              <a:rPr lang="en-US" sz="3200" dirty="0">
                <a:latin typeface="+mn-lt"/>
              </a:rPr>
              <a:t>Connecting the café application to the new database</a:t>
            </a:r>
          </a:p>
          <a:p>
            <a:pPr marL="457200" indent="-457200">
              <a:buFont typeface="+mj-lt"/>
              <a:buAutoNum type="arabicPeriod"/>
            </a:pPr>
            <a:endParaRPr lang="en-US" sz="3200" dirty="0">
              <a:latin typeface="+mn-lt"/>
            </a:endParaRP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54</a:t>
            </a:fld>
            <a:endParaRPr lang="en-US" dirty="0"/>
          </a:p>
        </p:txBody>
      </p:sp>
    </p:spTree>
    <p:custDataLst>
      <p:tags r:id="rId1"/>
    </p:custDataLst>
    <p:extLst>
      <p:ext uri="{BB962C8B-B14F-4D97-AF65-F5344CB8AC3E}">
        <p14:creationId xmlns:p14="http://schemas.microsoft.com/office/powerpoint/2010/main" val="426821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Challenge lab: Final product </a:t>
            </a:r>
          </a:p>
        </p:txBody>
      </p:sp>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55</a:t>
            </a:fld>
            <a:endParaRPr lang="en-US" dirty="0"/>
          </a:p>
        </p:txBody>
      </p:sp>
      <p:sp>
        <p:nvSpPr>
          <p:cNvPr id="37" name="Rectangle 36">
            <a:extLst>
              <a:ext uri="{FF2B5EF4-FFF2-40B4-BE49-F238E27FC236}">
                <a16:creationId xmlns:a16="http://schemas.microsoft.com/office/drawing/2014/main" id="{3F7103D5-9357-6448-8F90-159B700334B1}"/>
              </a:ext>
            </a:extLst>
          </p:cNvPr>
          <p:cNvSpPr/>
          <p:nvPr/>
        </p:nvSpPr>
        <p:spPr>
          <a:xfrm>
            <a:off x="1024517" y="1196334"/>
            <a:ext cx="9040953" cy="5222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38" name="Graphic 37">
            <a:extLst>
              <a:ext uri="{FF2B5EF4-FFF2-40B4-BE49-F238E27FC236}">
                <a16:creationId xmlns:a16="http://schemas.microsoft.com/office/drawing/2014/main" id="{56341BC1-7F27-2A45-8EE2-D140EBB90E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4516" y="1205864"/>
            <a:ext cx="330200" cy="330200"/>
          </a:xfrm>
          <a:prstGeom prst="rect">
            <a:avLst/>
          </a:prstGeom>
        </p:spPr>
      </p:pic>
      <p:sp>
        <p:nvSpPr>
          <p:cNvPr id="39" name="Rectangle 38">
            <a:extLst>
              <a:ext uri="{FF2B5EF4-FFF2-40B4-BE49-F238E27FC236}">
                <a16:creationId xmlns:a16="http://schemas.microsoft.com/office/drawing/2014/main" id="{311483BE-5977-4345-B4D5-899B055C185A}"/>
              </a:ext>
            </a:extLst>
          </p:cNvPr>
          <p:cNvSpPr/>
          <p:nvPr/>
        </p:nvSpPr>
        <p:spPr>
          <a:xfrm>
            <a:off x="1413787" y="1593639"/>
            <a:ext cx="8504919" cy="4739965"/>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3"/>
                </a:solidFill>
              </a:rPr>
              <a:t>Region</a:t>
            </a:r>
            <a:endParaRPr lang="en-US" sz="1200" dirty="0">
              <a:solidFill>
                <a:schemeClr val="accent3"/>
              </a:solidFill>
            </a:endParaRPr>
          </a:p>
        </p:txBody>
      </p:sp>
      <p:pic>
        <p:nvPicPr>
          <p:cNvPr id="40" name="Graphic 39">
            <a:extLst>
              <a:ext uri="{FF2B5EF4-FFF2-40B4-BE49-F238E27FC236}">
                <a16:creationId xmlns:a16="http://schemas.microsoft.com/office/drawing/2014/main" id="{D47005EA-276F-2F4F-859E-5A1186BDD0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3789" y="1591717"/>
            <a:ext cx="330200" cy="330200"/>
          </a:xfrm>
          <a:prstGeom prst="rect">
            <a:avLst/>
          </a:prstGeom>
        </p:spPr>
      </p:pic>
      <p:sp>
        <p:nvSpPr>
          <p:cNvPr id="41" name="Rectangle 40">
            <a:extLst>
              <a:ext uri="{FF2B5EF4-FFF2-40B4-BE49-F238E27FC236}">
                <a16:creationId xmlns:a16="http://schemas.microsoft.com/office/drawing/2014/main" id="{5D984C5C-3D2E-C84D-ADFB-1A40EAA10DD6}"/>
              </a:ext>
            </a:extLst>
          </p:cNvPr>
          <p:cNvSpPr/>
          <p:nvPr/>
        </p:nvSpPr>
        <p:spPr>
          <a:xfrm>
            <a:off x="1984409" y="2760578"/>
            <a:ext cx="2517727" cy="2208894"/>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chemeClr val="accent5"/>
                </a:solidFill>
              </a:rPr>
              <a:t>Public Subnet</a:t>
            </a:r>
          </a:p>
        </p:txBody>
      </p:sp>
      <p:pic>
        <p:nvPicPr>
          <p:cNvPr id="42" name="Graphic 41">
            <a:extLst>
              <a:ext uri="{FF2B5EF4-FFF2-40B4-BE49-F238E27FC236}">
                <a16:creationId xmlns:a16="http://schemas.microsoft.com/office/drawing/2014/main" id="{2F7D736E-6AF7-8F46-AA4D-D777B98AF3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4410" y="2758219"/>
            <a:ext cx="274320" cy="274320"/>
          </a:xfrm>
          <a:prstGeom prst="rect">
            <a:avLst/>
          </a:prstGeom>
        </p:spPr>
      </p:pic>
      <p:sp>
        <p:nvSpPr>
          <p:cNvPr id="43" name="TextBox 42">
            <a:extLst>
              <a:ext uri="{FF2B5EF4-FFF2-40B4-BE49-F238E27FC236}">
                <a16:creationId xmlns:a16="http://schemas.microsoft.com/office/drawing/2014/main" id="{6F9D2FA2-88EB-3C44-9D67-C1E88F0D8E34}"/>
              </a:ext>
            </a:extLst>
          </p:cNvPr>
          <p:cNvSpPr txBox="1"/>
          <p:nvPr/>
        </p:nvSpPr>
        <p:spPr>
          <a:xfrm>
            <a:off x="1529299" y="5187433"/>
            <a:ext cx="843966" cy="584775"/>
          </a:xfrm>
          <a:prstGeom prst="rect">
            <a:avLst/>
          </a:prstGeom>
          <a:noFill/>
        </p:spPr>
        <p:txBody>
          <a:bodyPr wrap="square" rtlCol="0">
            <a:spAutoFit/>
          </a:bodyPr>
          <a:lstStyle/>
          <a:p>
            <a:pPr algn="ctr"/>
            <a:r>
              <a:rPr lang="en-US" sz="1600" dirty="0"/>
              <a:t>IAM Role</a:t>
            </a:r>
          </a:p>
        </p:txBody>
      </p:sp>
      <p:pic>
        <p:nvPicPr>
          <p:cNvPr id="44" name="Graphic 43">
            <a:extLst>
              <a:ext uri="{FF2B5EF4-FFF2-40B4-BE49-F238E27FC236}">
                <a16:creationId xmlns:a16="http://schemas.microsoft.com/office/drawing/2014/main" id="{9ADBF148-EFB2-474B-9A52-9077D42A25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26530" y="5137950"/>
            <a:ext cx="469900" cy="469900"/>
          </a:xfrm>
          <a:prstGeom prst="rect">
            <a:avLst/>
          </a:prstGeom>
        </p:spPr>
      </p:pic>
      <p:sp>
        <p:nvSpPr>
          <p:cNvPr id="45" name="TextBox 44">
            <a:extLst>
              <a:ext uri="{FF2B5EF4-FFF2-40B4-BE49-F238E27FC236}">
                <a16:creationId xmlns:a16="http://schemas.microsoft.com/office/drawing/2014/main" id="{2DA462D5-7EB7-0B45-845C-7BC9AB90F346}"/>
              </a:ext>
            </a:extLst>
          </p:cNvPr>
          <p:cNvSpPr txBox="1"/>
          <p:nvPr/>
        </p:nvSpPr>
        <p:spPr>
          <a:xfrm>
            <a:off x="3147054" y="5544078"/>
            <a:ext cx="3790392" cy="584775"/>
          </a:xfrm>
          <a:prstGeom prst="rect">
            <a:avLst/>
          </a:prstGeom>
          <a:noFill/>
        </p:spPr>
        <p:txBody>
          <a:bodyPr wrap="square" rtlCol="0">
            <a:spAutoFit/>
          </a:bodyPr>
          <a:lstStyle/>
          <a:p>
            <a:r>
              <a:rPr lang="en-US" sz="1600" dirty="0"/>
              <a:t>Systems Manager Parameter Store – stores database connection parameters</a:t>
            </a:r>
          </a:p>
        </p:txBody>
      </p:sp>
      <p:pic>
        <p:nvPicPr>
          <p:cNvPr id="46" name="Graphic 45">
            <a:extLst>
              <a:ext uri="{FF2B5EF4-FFF2-40B4-BE49-F238E27FC236}">
                <a16:creationId xmlns:a16="http://schemas.microsoft.com/office/drawing/2014/main" id="{9EBB256E-5441-C24F-BDF0-FEE5D13428F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43477" y="5592085"/>
            <a:ext cx="469900" cy="469900"/>
          </a:xfrm>
          <a:prstGeom prst="rect">
            <a:avLst/>
          </a:prstGeom>
        </p:spPr>
      </p:pic>
      <p:cxnSp>
        <p:nvCxnSpPr>
          <p:cNvPr id="47" name="Straight Arrow Connector 44">
            <a:extLst>
              <a:ext uri="{FF2B5EF4-FFF2-40B4-BE49-F238E27FC236}">
                <a16:creationId xmlns:a16="http://schemas.microsoft.com/office/drawing/2014/main" id="{80CD630E-CC86-0949-A002-FAD872E6BA09}"/>
              </a:ext>
            </a:extLst>
          </p:cNvPr>
          <p:cNvCxnSpPr>
            <a:cxnSpLocks/>
            <a:endCxn id="46" idx="1"/>
          </p:cNvCxnSpPr>
          <p:nvPr/>
        </p:nvCxnSpPr>
        <p:spPr>
          <a:xfrm rot="16200000" flipH="1">
            <a:off x="2055690" y="5139248"/>
            <a:ext cx="1005362" cy="370212"/>
          </a:xfrm>
          <a:prstGeom prst="bentConnector2">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2A76C9C-681E-5F43-8E9C-38BDBC73721F}"/>
              </a:ext>
            </a:extLst>
          </p:cNvPr>
          <p:cNvSpPr/>
          <p:nvPr/>
        </p:nvSpPr>
        <p:spPr>
          <a:xfrm>
            <a:off x="4794972" y="2758218"/>
            <a:ext cx="2150233" cy="223128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chemeClr val="accent3"/>
                </a:solidFill>
              </a:rPr>
              <a:t>Private Subnet 1</a:t>
            </a:r>
          </a:p>
        </p:txBody>
      </p:sp>
      <p:pic>
        <p:nvPicPr>
          <p:cNvPr id="49" name="Graphic 48">
            <a:extLst>
              <a:ext uri="{FF2B5EF4-FFF2-40B4-BE49-F238E27FC236}">
                <a16:creationId xmlns:a16="http://schemas.microsoft.com/office/drawing/2014/main" id="{8F08C006-62B6-0247-81FF-E8BEEBDB3C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94971" y="2758219"/>
            <a:ext cx="274320" cy="274320"/>
          </a:xfrm>
          <a:prstGeom prst="rect">
            <a:avLst/>
          </a:prstGeom>
        </p:spPr>
      </p:pic>
      <p:sp>
        <p:nvSpPr>
          <p:cNvPr id="50" name="Rectangle 49">
            <a:extLst>
              <a:ext uri="{FF2B5EF4-FFF2-40B4-BE49-F238E27FC236}">
                <a16:creationId xmlns:a16="http://schemas.microsoft.com/office/drawing/2014/main" id="{33150FD2-CC14-D14B-890A-A4C2B6B1375E}"/>
              </a:ext>
            </a:extLst>
          </p:cNvPr>
          <p:cNvSpPr/>
          <p:nvPr/>
        </p:nvSpPr>
        <p:spPr>
          <a:xfrm>
            <a:off x="7419276" y="2758218"/>
            <a:ext cx="2046694" cy="221125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chemeClr val="accent3"/>
                </a:solidFill>
              </a:rPr>
              <a:t>Private Subnet 2</a:t>
            </a:r>
          </a:p>
        </p:txBody>
      </p:sp>
      <p:pic>
        <p:nvPicPr>
          <p:cNvPr id="51" name="Graphic 50">
            <a:extLst>
              <a:ext uri="{FF2B5EF4-FFF2-40B4-BE49-F238E27FC236}">
                <a16:creationId xmlns:a16="http://schemas.microsoft.com/office/drawing/2014/main" id="{A0233679-792C-C14E-B1BA-149C37132F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19275" y="2755860"/>
            <a:ext cx="274320" cy="274320"/>
          </a:xfrm>
          <a:prstGeom prst="rect">
            <a:avLst/>
          </a:prstGeom>
        </p:spPr>
      </p:pic>
      <p:pic>
        <p:nvPicPr>
          <p:cNvPr id="52" name="Graphic 51">
            <a:extLst>
              <a:ext uri="{FF2B5EF4-FFF2-40B4-BE49-F238E27FC236}">
                <a16:creationId xmlns:a16="http://schemas.microsoft.com/office/drawing/2014/main" id="{96368F79-7639-114A-BFAB-9A4BDB785F6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20080" y="3131407"/>
            <a:ext cx="330200" cy="330200"/>
          </a:xfrm>
          <a:prstGeom prst="rect">
            <a:avLst/>
          </a:prstGeom>
        </p:spPr>
      </p:pic>
      <p:sp>
        <p:nvSpPr>
          <p:cNvPr id="53" name="Rectangle 52">
            <a:extLst>
              <a:ext uri="{FF2B5EF4-FFF2-40B4-BE49-F238E27FC236}">
                <a16:creationId xmlns:a16="http://schemas.microsoft.com/office/drawing/2014/main" id="{F7CB3255-C985-BF4E-B7DB-763800F80B1B}"/>
              </a:ext>
            </a:extLst>
          </p:cNvPr>
          <p:cNvSpPr/>
          <p:nvPr/>
        </p:nvSpPr>
        <p:spPr>
          <a:xfrm>
            <a:off x="2220079" y="3142202"/>
            <a:ext cx="2095668" cy="1679472"/>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rgbClr val="D86613"/>
                </a:solidFill>
              </a:rPr>
              <a:t>EC2 instance</a:t>
            </a:r>
          </a:p>
        </p:txBody>
      </p:sp>
      <p:sp>
        <p:nvSpPr>
          <p:cNvPr id="54" name="TextBox 53">
            <a:extLst>
              <a:ext uri="{FF2B5EF4-FFF2-40B4-BE49-F238E27FC236}">
                <a16:creationId xmlns:a16="http://schemas.microsoft.com/office/drawing/2014/main" id="{A38E5DB9-1AC0-9441-A131-6E07C41AC90B}"/>
              </a:ext>
            </a:extLst>
          </p:cNvPr>
          <p:cNvSpPr txBox="1"/>
          <p:nvPr/>
        </p:nvSpPr>
        <p:spPr>
          <a:xfrm>
            <a:off x="2273294" y="3465899"/>
            <a:ext cx="1939955" cy="1323439"/>
          </a:xfrm>
          <a:prstGeom prst="rect">
            <a:avLst/>
          </a:prstGeom>
          <a:noFill/>
        </p:spPr>
        <p:txBody>
          <a:bodyPr wrap="none" rtlCol="0">
            <a:spAutoFit/>
          </a:bodyPr>
          <a:lstStyle/>
          <a:p>
            <a:r>
              <a:rPr lang="en-US" sz="1600" dirty="0"/>
              <a:t>Amazon Linux 2</a:t>
            </a:r>
          </a:p>
          <a:p>
            <a:r>
              <a:rPr lang="en-US" sz="1600" dirty="0"/>
              <a:t>Apache web server</a:t>
            </a:r>
          </a:p>
          <a:p>
            <a:r>
              <a:rPr lang="en-US" sz="1600" strike="sngStrike" dirty="0"/>
              <a:t>MariaDB</a:t>
            </a:r>
            <a:r>
              <a:rPr lang="en-US" sz="1600" dirty="0"/>
              <a:t> </a:t>
            </a:r>
          </a:p>
          <a:p>
            <a:r>
              <a:rPr lang="en-US" sz="1600" dirty="0"/>
              <a:t>PHP</a:t>
            </a:r>
          </a:p>
          <a:p>
            <a:r>
              <a:rPr lang="en-US" sz="1600" dirty="0"/>
              <a:t>Café application</a:t>
            </a:r>
          </a:p>
        </p:txBody>
      </p:sp>
      <p:sp>
        <p:nvSpPr>
          <p:cNvPr id="55" name="Rectangle 54">
            <a:extLst>
              <a:ext uri="{FF2B5EF4-FFF2-40B4-BE49-F238E27FC236}">
                <a16:creationId xmlns:a16="http://schemas.microsoft.com/office/drawing/2014/main" id="{8D2832A5-2D5E-BC49-8AC0-96872091967A}"/>
              </a:ext>
            </a:extLst>
          </p:cNvPr>
          <p:cNvSpPr/>
          <p:nvPr/>
        </p:nvSpPr>
        <p:spPr>
          <a:xfrm>
            <a:off x="1911416" y="1968521"/>
            <a:ext cx="5161230" cy="3165931"/>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1</a:t>
            </a:r>
          </a:p>
        </p:txBody>
      </p:sp>
      <p:sp>
        <p:nvSpPr>
          <p:cNvPr id="56" name="Rectangle 55">
            <a:extLst>
              <a:ext uri="{FF2B5EF4-FFF2-40B4-BE49-F238E27FC236}">
                <a16:creationId xmlns:a16="http://schemas.microsoft.com/office/drawing/2014/main" id="{67328027-276F-E24F-9C22-53364AB9EFCE}"/>
              </a:ext>
            </a:extLst>
          </p:cNvPr>
          <p:cNvSpPr/>
          <p:nvPr/>
        </p:nvSpPr>
        <p:spPr>
          <a:xfrm>
            <a:off x="7196843" y="1968522"/>
            <a:ext cx="2348372" cy="316592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2</a:t>
            </a:r>
          </a:p>
        </p:txBody>
      </p:sp>
      <p:sp>
        <p:nvSpPr>
          <p:cNvPr id="57" name="Rectangle 56">
            <a:extLst>
              <a:ext uri="{FF2B5EF4-FFF2-40B4-BE49-F238E27FC236}">
                <a16:creationId xmlns:a16="http://schemas.microsoft.com/office/drawing/2014/main" id="{F5037B92-6B89-5A49-9BF9-62CF4002507A}"/>
              </a:ext>
            </a:extLst>
          </p:cNvPr>
          <p:cNvSpPr/>
          <p:nvPr/>
        </p:nvSpPr>
        <p:spPr>
          <a:xfrm>
            <a:off x="1573659" y="2329060"/>
            <a:ext cx="8124134" cy="273835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VPC</a:t>
            </a:r>
            <a:endParaRPr lang="en-US" sz="1100" dirty="0">
              <a:ln w="0"/>
              <a:solidFill>
                <a:schemeClr val="accent5"/>
              </a:solidFill>
            </a:endParaRPr>
          </a:p>
        </p:txBody>
      </p:sp>
      <p:pic>
        <p:nvPicPr>
          <p:cNvPr id="58" name="Graphic 57">
            <a:extLst>
              <a:ext uri="{FF2B5EF4-FFF2-40B4-BE49-F238E27FC236}">
                <a16:creationId xmlns:a16="http://schemas.microsoft.com/office/drawing/2014/main" id="{D5920152-DDC8-2849-BB23-99B2E19FF9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73659" y="2329060"/>
            <a:ext cx="277535" cy="277535"/>
          </a:xfrm>
          <a:prstGeom prst="rect">
            <a:avLst/>
          </a:prstGeom>
        </p:spPr>
      </p:pic>
      <p:sp>
        <p:nvSpPr>
          <p:cNvPr id="59" name="TextBox 58">
            <a:extLst>
              <a:ext uri="{FF2B5EF4-FFF2-40B4-BE49-F238E27FC236}">
                <a16:creationId xmlns:a16="http://schemas.microsoft.com/office/drawing/2014/main" id="{90A16FA5-C351-EA40-8259-2D6D0B7CEAFA}"/>
              </a:ext>
            </a:extLst>
          </p:cNvPr>
          <p:cNvSpPr txBox="1"/>
          <p:nvPr/>
        </p:nvSpPr>
        <p:spPr>
          <a:xfrm>
            <a:off x="5221796" y="3858762"/>
            <a:ext cx="1193085" cy="830997"/>
          </a:xfrm>
          <a:prstGeom prst="rect">
            <a:avLst/>
          </a:prstGeom>
          <a:noFill/>
        </p:spPr>
        <p:txBody>
          <a:bodyPr wrap="square" rtlCol="0">
            <a:spAutoFit/>
          </a:bodyPr>
          <a:lstStyle/>
          <a:p>
            <a:pPr algn="ctr"/>
            <a:r>
              <a:rPr lang="en-US" sz="1600" dirty="0"/>
              <a:t>RDS MariaDB instance</a:t>
            </a:r>
          </a:p>
        </p:txBody>
      </p:sp>
      <p:pic>
        <p:nvPicPr>
          <p:cNvPr id="60" name="Graphic 59">
            <a:extLst>
              <a:ext uri="{FF2B5EF4-FFF2-40B4-BE49-F238E27FC236}">
                <a16:creationId xmlns:a16="http://schemas.microsoft.com/office/drawing/2014/main" id="{EDD0A508-C9A3-8E45-9BC2-55BB3A9F495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83389" y="3260887"/>
            <a:ext cx="469900" cy="469900"/>
          </a:xfrm>
          <a:prstGeom prst="rect">
            <a:avLst/>
          </a:prstGeom>
        </p:spPr>
      </p:pic>
      <p:cxnSp>
        <p:nvCxnSpPr>
          <p:cNvPr id="61" name="Straight Arrow Connector 44">
            <a:extLst>
              <a:ext uri="{FF2B5EF4-FFF2-40B4-BE49-F238E27FC236}">
                <a16:creationId xmlns:a16="http://schemas.microsoft.com/office/drawing/2014/main" id="{7DAEBCA0-1780-6647-A541-FD4D1C98F874}"/>
              </a:ext>
            </a:extLst>
          </p:cNvPr>
          <p:cNvCxnSpPr>
            <a:cxnSpLocks/>
            <a:stCxn id="60" idx="1"/>
          </p:cNvCxnSpPr>
          <p:nvPr/>
        </p:nvCxnSpPr>
        <p:spPr>
          <a:xfrm rot="10800000" flipV="1">
            <a:off x="4315747" y="3495836"/>
            <a:ext cx="1267642" cy="1"/>
          </a:xfrm>
          <a:prstGeom prst="bentConnector3">
            <a:avLst>
              <a:gd name="adj1" fmla="val 50000"/>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3D82A7E-CF34-8442-931C-10D93F6E2296}"/>
              </a:ext>
            </a:extLst>
          </p:cNvPr>
          <p:cNvSpPr txBox="1"/>
          <p:nvPr/>
        </p:nvSpPr>
        <p:spPr>
          <a:xfrm>
            <a:off x="4495106" y="3215775"/>
            <a:ext cx="1088281" cy="584775"/>
          </a:xfrm>
          <a:prstGeom prst="rect">
            <a:avLst/>
          </a:prstGeom>
          <a:noFill/>
        </p:spPr>
        <p:txBody>
          <a:bodyPr wrap="square" rtlCol="0">
            <a:spAutoFit/>
          </a:bodyPr>
          <a:lstStyle/>
          <a:p>
            <a:r>
              <a:rPr lang="en-US" sz="1600" dirty="0"/>
              <a:t>TCP port 3306</a:t>
            </a:r>
          </a:p>
        </p:txBody>
      </p:sp>
      <p:pic>
        <p:nvPicPr>
          <p:cNvPr id="63" name="Graphic 62">
            <a:extLst>
              <a:ext uri="{FF2B5EF4-FFF2-40B4-BE49-F238E27FC236}">
                <a16:creationId xmlns:a16="http://schemas.microsoft.com/office/drawing/2014/main" id="{37A188F3-AD99-1540-995A-0AED9E9058B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34526" y="5587864"/>
            <a:ext cx="417968" cy="417968"/>
          </a:xfrm>
          <a:prstGeom prst="rect">
            <a:avLst/>
          </a:prstGeom>
        </p:spPr>
      </p:pic>
      <p:sp>
        <p:nvSpPr>
          <p:cNvPr id="64" name="TextBox 63">
            <a:extLst>
              <a:ext uri="{FF2B5EF4-FFF2-40B4-BE49-F238E27FC236}">
                <a16:creationId xmlns:a16="http://schemas.microsoft.com/office/drawing/2014/main" id="{F97734D0-D550-E64B-9A82-C31E6C8EFA27}"/>
              </a:ext>
            </a:extLst>
          </p:cNvPr>
          <p:cNvSpPr txBox="1"/>
          <p:nvPr/>
        </p:nvSpPr>
        <p:spPr>
          <a:xfrm>
            <a:off x="7379346" y="5256386"/>
            <a:ext cx="2824862" cy="1077218"/>
          </a:xfrm>
          <a:prstGeom prst="rect">
            <a:avLst/>
          </a:prstGeom>
          <a:noFill/>
        </p:spPr>
        <p:txBody>
          <a:bodyPr wrap="square" rtlCol="0">
            <a:spAutoFit/>
          </a:bodyPr>
          <a:lstStyle/>
          <a:p>
            <a:r>
              <a:rPr lang="en-US" sz="1600" dirty="0"/>
              <a:t>Systems Manager </a:t>
            </a:r>
            <a:br>
              <a:rPr lang="en-US" sz="1600" dirty="0"/>
            </a:br>
            <a:r>
              <a:rPr lang="en-US" sz="1600" dirty="0"/>
              <a:t>Session Manager –</a:t>
            </a:r>
            <a:br>
              <a:rPr lang="en-US" sz="1600" dirty="0"/>
            </a:br>
            <a:r>
              <a:rPr lang="en-US" sz="1600" dirty="0"/>
              <a:t>terminal in browser access</a:t>
            </a:r>
          </a:p>
          <a:p>
            <a:r>
              <a:rPr lang="en-US" sz="1600" dirty="0"/>
              <a:t>To EC2 instance</a:t>
            </a:r>
          </a:p>
        </p:txBody>
      </p:sp>
      <p:cxnSp>
        <p:nvCxnSpPr>
          <p:cNvPr id="65" name="Straight Arrow Connector 44">
            <a:extLst>
              <a:ext uri="{FF2B5EF4-FFF2-40B4-BE49-F238E27FC236}">
                <a16:creationId xmlns:a16="http://schemas.microsoft.com/office/drawing/2014/main" id="{3E116A72-2846-0147-9740-E8365B66EE70}"/>
              </a:ext>
            </a:extLst>
          </p:cNvPr>
          <p:cNvCxnSpPr>
            <a:cxnSpLocks/>
            <a:stCxn id="53" idx="2"/>
            <a:endCxn id="63" idx="0"/>
          </p:cNvCxnSpPr>
          <p:nvPr/>
        </p:nvCxnSpPr>
        <p:spPr>
          <a:xfrm rot="16200000" flipH="1">
            <a:off x="4822616" y="3266970"/>
            <a:ext cx="766190" cy="3875597"/>
          </a:xfrm>
          <a:prstGeom prst="bentConnector3">
            <a:avLst>
              <a:gd name="adj1" fmla="val 66809"/>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CA2B4769-D50D-FB4C-944C-E462DBD42F40}"/>
              </a:ext>
            </a:extLst>
          </p:cNvPr>
          <p:cNvPicPr>
            <a:picLocks noChangeAspect="1"/>
          </p:cNvPicPr>
          <p:nvPr/>
        </p:nvPicPr>
        <p:blipFill>
          <a:blip r:embed="rId24"/>
          <a:stretch>
            <a:fillRect/>
          </a:stretch>
        </p:blipFill>
        <p:spPr>
          <a:xfrm>
            <a:off x="10327230" y="5526317"/>
            <a:ext cx="737813" cy="541063"/>
          </a:xfrm>
          <a:prstGeom prst="rect">
            <a:avLst/>
          </a:prstGeom>
        </p:spPr>
      </p:pic>
      <p:pic>
        <p:nvPicPr>
          <p:cNvPr id="67" name="Graphic 66">
            <a:extLst>
              <a:ext uri="{FF2B5EF4-FFF2-40B4-BE49-F238E27FC236}">
                <a16:creationId xmlns:a16="http://schemas.microsoft.com/office/drawing/2014/main" id="{AE8DE935-ADB3-C04D-8249-DDDE7E9B214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139966" y="5399798"/>
            <a:ext cx="469900" cy="469900"/>
          </a:xfrm>
          <a:prstGeom prst="rect">
            <a:avLst/>
          </a:prstGeom>
        </p:spPr>
      </p:pic>
      <p:cxnSp>
        <p:nvCxnSpPr>
          <p:cNvPr id="68" name="Straight Arrow Connector 44">
            <a:extLst>
              <a:ext uri="{FF2B5EF4-FFF2-40B4-BE49-F238E27FC236}">
                <a16:creationId xmlns:a16="http://schemas.microsoft.com/office/drawing/2014/main" id="{C3A783FF-C5F0-9347-93E8-9A770617F993}"/>
              </a:ext>
            </a:extLst>
          </p:cNvPr>
          <p:cNvCxnSpPr>
            <a:cxnSpLocks/>
            <a:stCxn id="66" idx="1"/>
            <a:endCxn id="63" idx="3"/>
          </p:cNvCxnSpPr>
          <p:nvPr/>
        </p:nvCxnSpPr>
        <p:spPr>
          <a:xfrm rot="10800000">
            <a:off x="7352494" y="5796849"/>
            <a:ext cx="2974736" cy="1"/>
          </a:xfrm>
          <a:prstGeom prst="bentConnector3">
            <a:avLst>
              <a:gd name="adj1" fmla="val 50000"/>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78639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dirty="0">
                <a:solidFill>
                  <a:srgbClr val="FFFFFF"/>
                </a:solidFill>
                <a:ea typeface="Amazon Ember" panose="02000000000000000000" pitchFamily="2" charset="0"/>
              </a:rPr>
              <a:t>Begin Module </a:t>
            </a:r>
            <a:r>
              <a:rPr lang="en-US">
                <a:solidFill>
                  <a:srgbClr val="FFFFFF"/>
                </a:solidFill>
                <a:ea typeface="Amazon Ember" panose="02000000000000000000" pitchFamily="2" charset="0"/>
              </a:rPr>
              <a:t>5 – </a:t>
            </a:r>
            <a:r>
              <a:rPr lang="en-US" dirty="0">
                <a:solidFill>
                  <a:srgbClr val="FFFFFF"/>
                </a:solidFill>
                <a:ea typeface="Amazon Ember" panose="02000000000000000000" pitchFamily="2" charset="0"/>
              </a:rPr>
              <a:t>Challenge Lab: Migrating a Database to Amazon RDS</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80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56</a:t>
            </a:fld>
            <a:endParaRPr lang="en-US"/>
          </a:p>
        </p:txBody>
      </p:sp>
    </p:spTree>
    <p:custDataLst>
      <p:tags r:id="rId1"/>
    </p:custDataLst>
    <p:extLst>
      <p:ext uri="{BB962C8B-B14F-4D97-AF65-F5344CB8AC3E}">
        <p14:creationId xmlns:p14="http://schemas.microsoft.com/office/powerpoint/2010/main" val="2880839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Challenge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2704614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b="1" dirty="0"/>
              <a:t>Module 5: Adding a Database Layer</a:t>
            </a:r>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r>
              <a:rPr lang="en-US" sz="2400" dirty="0"/>
              <a:t>Compare database types</a:t>
            </a:r>
          </a:p>
          <a:p>
            <a:r>
              <a:rPr lang="en-US" sz="2400" dirty="0"/>
              <a:t>Differentiate between managed versus unmanaged services</a:t>
            </a:r>
          </a:p>
          <a:p>
            <a:r>
              <a:rPr lang="en-US" sz="2400" dirty="0"/>
              <a:t>Explain when to use Amazon Relational Database Service (Amazon RDS)</a:t>
            </a:r>
          </a:p>
          <a:p>
            <a:r>
              <a:rPr lang="en-US" sz="2400" dirty="0"/>
              <a:t>Explain when to use Amazon DynamoDB</a:t>
            </a:r>
          </a:p>
          <a:p>
            <a:r>
              <a:rPr lang="en-US" sz="2400" dirty="0"/>
              <a:t>Describe available database security controls</a:t>
            </a:r>
          </a:p>
          <a:p>
            <a:r>
              <a:rPr lang="en-US" sz="2400" dirty="0"/>
              <a:t>Describe how to migrate data into Amazon Web Services (AWS) databases</a:t>
            </a:r>
          </a:p>
          <a:p>
            <a:r>
              <a:rPr lang="en-US" sz="2400" dirty="0"/>
              <a:t>Deploy a database server</a:t>
            </a:r>
            <a:endParaRPr lang="en-US" sz="2400" dirty="0">
              <a:latin typeface="+mn-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59</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Café business requirement</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08080" y="1590976"/>
            <a:ext cx="10975840" cy="1125416"/>
          </a:xfrm>
        </p:spPr>
        <p:txBody>
          <a:bodyPr anchor="ctr" anchorCtr="0">
            <a:normAutofit/>
          </a:bodyPr>
          <a:lstStyle/>
          <a:p>
            <a:pPr marL="0" indent="0">
              <a:buNone/>
            </a:pPr>
            <a:r>
              <a:rPr lang="en-US" sz="2400" dirty="0"/>
              <a:t>The café needs a database solution that is easier to maintain, and that provides essential features such as durability, scalability, and high performance.</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420579" y="1579160"/>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D89BDA1-9E0D-CE42-A04B-43EAE4692E8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
        <p:nvSpPr>
          <p:cNvPr id="4" name="Footer Placeholder 3">
            <a:extLst>
              <a:ext uri="{FF2B5EF4-FFF2-40B4-BE49-F238E27FC236}">
                <a16:creationId xmlns:a16="http://schemas.microsoft.com/office/drawing/2014/main" id="{BE0CBC4F-DE37-FF4E-B0DF-1D1DC04771B5}"/>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2D848D75-237C-C747-8D67-A85F8E81F13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2205845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60</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An application requires a highly available relational database with an initial storage capacity of 8 TB. The database will grow by 8 GB every day. To support expected traffic, at least eight read replicas will be required to handle database reads. </a:t>
            </a:r>
          </a:p>
          <a:p>
            <a:pPr marL="0" indent="0">
              <a:buNone/>
            </a:pPr>
            <a:r>
              <a:rPr lang="en-US" sz="2400" dirty="0"/>
              <a:t>Which option will meet these requirements? </a:t>
            </a:r>
          </a:p>
          <a:p>
            <a:pPr marL="0" indent="0">
              <a:buNone/>
            </a:pPr>
            <a:endParaRPr lang="en-US" sz="2400" dirty="0"/>
          </a:p>
          <a:p>
            <a:pPr marL="0" indent="0">
              <a:buNone/>
            </a:pPr>
            <a:endParaRPr lang="en-US" sz="2400" dirty="0"/>
          </a:p>
          <a:p>
            <a:pPr marL="457200" lvl="0" indent="-457200">
              <a:buFont typeface="+mj-lt"/>
              <a:buAutoNum type="alphaUcPeriod"/>
            </a:pPr>
            <a:r>
              <a:rPr lang="en-US" sz="2400" dirty="0"/>
              <a:t>DynamoDB </a:t>
            </a:r>
          </a:p>
          <a:p>
            <a:pPr marL="457200" lvl="0" indent="-457200">
              <a:buFont typeface="+mj-lt"/>
              <a:buAutoNum type="alphaUcPeriod"/>
            </a:pPr>
            <a:r>
              <a:rPr lang="en-US" sz="2400" dirty="0"/>
              <a:t>Amazon S3 </a:t>
            </a:r>
          </a:p>
          <a:p>
            <a:pPr marL="457200" lvl="0" indent="-457200">
              <a:buFont typeface="+mj-lt"/>
              <a:buAutoNum type="alphaUcPeriod"/>
            </a:pPr>
            <a:r>
              <a:rPr lang="en-US" sz="2400" dirty="0"/>
              <a:t>Amazon Aurora </a:t>
            </a:r>
          </a:p>
          <a:p>
            <a:pPr marL="457200" lvl="0" indent="-457200">
              <a:buFont typeface="+mj-lt"/>
              <a:buAutoNum type="alphaUcPeriod"/>
            </a:pPr>
            <a:r>
              <a:rPr lang="en-US" sz="2400" dirty="0"/>
              <a:t>Amazon Redshift </a:t>
            </a:r>
            <a:br>
              <a:rPr lang="en-US" sz="2400" dirty="0"/>
            </a:br>
            <a:endParaRPr lang="en-US" sz="2400" dirty="0"/>
          </a:p>
        </p:txBody>
      </p:sp>
      <p:sp>
        <p:nvSpPr>
          <p:cNvPr id="22" name="Rectangle 21" descr="box around 'first step'.">
            <a:extLst>
              <a:ext uri="{FF2B5EF4-FFF2-40B4-BE49-F238E27FC236}">
                <a16:creationId xmlns:a16="http://schemas.microsoft.com/office/drawing/2014/main" id="{1C03C7B4-56D2-574C-84EC-E802BAD51BD6}"/>
              </a:ext>
            </a:extLst>
          </p:cNvPr>
          <p:cNvSpPr/>
          <p:nvPr/>
        </p:nvSpPr>
        <p:spPr>
          <a:xfrm>
            <a:off x="3850008" y="1528175"/>
            <a:ext cx="4736782" cy="38195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descr="box around 'first step'.">
            <a:extLst>
              <a:ext uri="{FF2B5EF4-FFF2-40B4-BE49-F238E27FC236}">
                <a16:creationId xmlns:a16="http://schemas.microsoft.com/office/drawing/2014/main" id="{D7631BC1-4B6B-A948-9E45-7C98DE2C5D02}"/>
              </a:ext>
            </a:extLst>
          </p:cNvPr>
          <p:cNvSpPr/>
          <p:nvPr/>
        </p:nvSpPr>
        <p:spPr>
          <a:xfrm>
            <a:off x="5159696" y="1912693"/>
            <a:ext cx="3257550" cy="33142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launch'.">
            <a:extLst>
              <a:ext uri="{FF2B5EF4-FFF2-40B4-BE49-F238E27FC236}">
                <a16:creationId xmlns:a16="http://schemas.microsoft.com/office/drawing/2014/main" id="{D917926B-89D2-A148-BEFD-97157995F014}"/>
              </a:ext>
            </a:extLst>
          </p:cNvPr>
          <p:cNvSpPr/>
          <p:nvPr/>
        </p:nvSpPr>
        <p:spPr>
          <a:xfrm>
            <a:off x="3237547" y="2227495"/>
            <a:ext cx="1748791" cy="33142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A - Determine the Amazon Machine Image (AMI) that will be used.">
            <a:extLst>
              <a:ext uri="{FF2B5EF4-FFF2-40B4-BE49-F238E27FC236}">
                <a16:creationId xmlns:a16="http://schemas.microsoft.com/office/drawing/2014/main" id="{223D788C-6C14-CA49-9866-1E43C04FE474}"/>
              </a:ext>
            </a:extLst>
          </p:cNvPr>
          <p:cNvSpPr/>
          <p:nvPr/>
        </p:nvSpPr>
        <p:spPr>
          <a:xfrm>
            <a:off x="419100" y="4921134"/>
            <a:ext cx="2818447" cy="44921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2020,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61</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P spid="23" grpId="0" animBg="1"/>
      <p:bldP spid="2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sz="2400" u="sng" dirty="0">
                <a:hlinkClick r:id="rId4"/>
              </a:rPr>
              <a:t>AWS Databases – Resource page </a:t>
            </a:r>
          </a:p>
          <a:p>
            <a:r>
              <a:rPr lang="en-US" sz="2400" u="sng" dirty="0">
                <a:hlinkClick r:id="rId4"/>
              </a:rPr>
              <a:t>Amazon RDS Getting Started Guide</a:t>
            </a:r>
            <a:endParaRPr lang="en-US" sz="2400" u="sng" dirty="0"/>
          </a:p>
          <a:p>
            <a:r>
              <a:rPr lang="en-US" sz="2400" dirty="0">
                <a:latin typeface="+mn-lt"/>
                <a:hlinkClick r:id="rId5"/>
              </a:rPr>
              <a:t>Best Practices for Amazon RDS</a:t>
            </a:r>
            <a:endParaRPr lang="en-US" sz="2400" dirty="0">
              <a:latin typeface="+mn-lt"/>
            </a:endParaRPr>
          </a:p>
          <a:p>
            <a:r>
              <a:rPr lang="en-US" sz="2400" dirty="0">
                <a:latin typeface="+mn-lt"/>
                <a:hlinkClick r:id="rId6"/>
              </a:rPr>
              <a:t>Amazon RDS FAQs</a:t>
            </a:r>
            <a:endParaRPr lang="en-US" sz="2400" dirty="0">
              <a:latin typeface="+mn-lt"/>
            </a:endParaRPr>
          </a:p>
          <a:p>
            <a:r>
              <a:rPr lang="en-US" sz="2400" dirty="0">
                <a:latin typeface="+mn-lt"/>
                <a:hlinkClick r:id="rId7"/>
              </a:rPr>
              <a:t>Amazon DynamoDB Developer Guide</a:t>
            </a:r>
            <a:endParaRPr lang="en-US" sz="2400" dirty="0">
              <a:latin typeface="+mn-lt"/>
            </a:endParaRPr>
          </a:p>
          <a:p>
            <a:r>
              <a:rPr lang="en-US" sz="2400" dirty="0">
                <a:latin typeface="+mn-lt"/>
                <a:hlinkClick r:id="rId8"/>
              </a:rPr>
              <a:t>Amazon DynamoDB FAQs</a:t>
            </a:r>
            <a:endParaRPr lang="en-US" sz="2400" dirty="0">
              <a:latin typeface="+mn-lt"/>
            </a:endParaRPr>
          </a:p>
          <a:p>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62</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5: Adding a Database Layer</a:t>
            </a:r>
          </a:p>
        </p:txBody>
      </p:sp>
      <p:sp>
        <p:nvSpPr>
          <p:cNvPr id="2" name="Title 1"/>
          <p:cNvSpPr>
            <a:spLocks noGrp="1"/>
          </p:cNvSpPr>
          <p:nvPr>
            <p:ph type="title"/>
          </p:nvPr>
        </p:nvSpPr>
        <p:spPr/>
        <p:txBody>
          <a:bodyPr>
            <a:noAutofit/>
          </a:bodyPr>
          <a:lstStyle/>
          <a:p>
            <a:r>
              <a:rPr lang="en-US" sz="4000" dirty="0">
                <a:latin typeface="+mj-lt"/>
              </a:rPr>
              <a:t>Section 2: Database layer considerations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246705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normAutofit fontScale="90000"/>
          </a:bodyPr>
          <a:lstStyle/>
          <a:p>
            <a:r>
              <a:rPr lang="en-US" dirty="0"/>
              <a:t>Database considerations: Scalability</a:t>
            </a:r>
          </a:p>
        </p:txBody>
      </p:sp>
      <p:grpSp>
        <p:nvGrpSpPr>
          <p:cNvPr id="9" name="Group 8">
            <a:extLst>
              <a:ext uri="{FF2B5EF4-FFF2-40B4-BE49-F238E27FC236}">
                <a16:creationId xmlns:a16="http://schemas.microsoft.com/office/drawing/2014/main" id="{903BE2F5-DDBF-D44E-9470-C44AC327AD88}"/>
              </a:ext>
              <a:ext uri="{C183D7F6-B498-43B3-948B-1728B52AA6E4}">
                <adec:decorative xmlns:adec="http://schemas.microsoft.com/office/drawing/2017/decorative" val="1"/>
              </a:ext>
            </a:extLst>
          </p:cNvPr>
          <p:cNvGrpSpPr/>
          <p:nvPr/>
        </p:nvGrpSpPr>
        <p:grpSpPr>
          <a:xfrm>
            <a:off x="420579" y="1650012"/>
            <a:ext cx="903373" cy="4352604"/>
            <a:chOff x="420579" y="1650012"/>
            <a:chExt cx="903373" cy="4352604"/>
          </a:xfrm>
        </p:grpSpPr>
        <p:sp>
          <p:nvSpPr>
            <p:cNvPr id="17" name="Snip Single Corner Rectangle 16">
              <a:extLst>
                <a:ext uri="{FF2B5EF4-FFF2-40B4-BE49-F238E27FC236}">
                  <a16:creationId xmlns:a16="http://schemas.microsoft.com/office/drawing/2014/main" id="{29236087-8773-0E42-9A22-11F809FFCF3C}"/>
                </a:ext>
                <a:ext uri="{C183D7F6-B498-43B3-948B-1728B52AA6E4}">
                  <adec:decorative xmlns:adec="http://schemas.microsoft.com/office/drawing/2017/decorative" val="1"/>
                </a:ext>
              </a:extLst>
            </p:cNvPr>
            <p:cNvSpPr/>
            <p:nvPr/>
          </p:nvSpPr>
          <p:spPr>
            <a:xfrm>
              <a:off x="420579" y="1650012"/>
              <a:ext cx="903373" cy="4352604"/>
            </a:xfrm>
            <a:prstGeom prst="snip1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Graphic 14" descr="Upward trend">
              <a:extLst>
                <a:ext uri="{FF2B5EF4-FFF2-40B4-BE49-F238E27FC236}">
                  <a16:creationId xmlns:a16="http://schemas.microsoft.com/office/drawing/2014/main" id="{19EBF743-815E-A34B-9548-6594F2AA4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755" y="1856257"/>
              <a:ext cx="678012" cy="678012"/>
            </a:xfrm>
            <a:prstGeom prst="rect">
              <a:avLst/>
            </a:prstGeom>
          </p:spPr>
        </p:pic>
        <p:pic>
          <p:nvPicPr>
            <p:cNvPr id="16" name="Graphic 15" descr="Suitcase">
              <a:extLst>
                <a:ext uri="{FF2B5EF4-FFF2-40B4-BE49-F238E27FC236}">
                  <a16:creationId xmlns:a16="http://schemas.microsoft.com/office/drawing/2014/main" id="{058CAEE1-5A8E-DF4D-BC52-EA0A5D7B59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4732" y="5090137"/>
              <a:ext cx="683429" cy="683429"/>
            </a:xfrm>
            <a:prstGeom prst="rect">
              <a:avLst/>
            </a:prstGeom>
          </p:spPr>
        </p:pic>
        <p:pic>
          <p:nvPicPr>
            <p:cNvPr id="4" name="Graphic 3" descr="Database">
              <a:extLst>
                <a:ext uri="{FF2B5EF4-FFF2-40B4-BE49-F238E27FC236}">
                  <a16:creationId xmlns:a16="http://schemas.microsoft.com/office/drawing/2014/main" id="{AB1367BF-5077-A24F-A492-44E37C90EB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340" y="2825435"/>
              <a:ext cx="812215" cy="812215"/>
            </a:xfrm>
            <a:prstGeom prst="rect">
              <a:avLst/>
            </a:prstGeom>
          </p:spPr>
        </p:pic>
        <p:pic>
          <p:nvPicPr>
            <p:cNvPr id="11" name="Graphic 10" descr="Bar chart">
              <a:extLst>
                <a:ext uri="{FF2B5EF4-FFF2-40B4-BE49-F238E27FC236}">
                  <a16:creationId xmlns:a16="http://schemas.microsoft.com/office/drawing/2014/main" id="{260D187A-D864-814D-8384-46773B12850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2596" r="9274" b="23633"/>
            <a:stretch/>
          </p:blipFill>
          <p:spPr>
            <a:xfrm>
              <a:off x="563633" y="3928816"/>
              <a:ext cx="636885" cy="713882"/>
            </a:xfrm>
            <a:prstGeom prst="rect">
              <a:avLst/>
            </a:prstGeom>
          </p:spPr>
        </p:pic>
      </p:grpSp>
      <p:sp>
        <p:nvSpPr>
          <p:cNvPr id="6" name="TextBox 5">
            <a:extLst>
              <a:ext uri="{FF2B5EF4-FFF2-40B4-BE49-F238E27FC236}">
                <a16:creationId xmlns:a16="http://schemas.microsoft.com/office/drawing/2014/main" id="{CF07EF61-1E6F-504D-8540-D0EEE3C63B33}"/>
              </a:ext>
            </a:extLst>
          </p:cNvPr>
          <p:cNvSpPr txBox="1"/>
          <p:nvPr/>
        </p:nvSpPr>
        <p:spPr>
          <a:xfrm>
            <a:off x="1657163" y="1968866"/>
            <a:ext cx="5777781" cy="430887"/>
          </a:xfrm>
          <a:prstGeom prst="rect">
            <a:avLst/>
          </a:prstGeom>
          <a:noFill/>
        </p:spPr>
        <p:txBody>
          <a:bodyPr wrap="square" rtlCol="0">
            <a:spAutoFit/>
          </a:bodyPr>
          <a:lstStyle/>
          <a:p>
            <a:pPr>
              <a:buClr>
                <a:schemeClr val="accent2"/>
              </a:buClr>
            </a:pPr>
            <a:r>
              <a:rPr lang="en-US" sz="22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Scalability</a:t>
            </a:r>
          </a:p>
        </p:txBody>
      </p:sp>
      <p:sp>
        <p:nvSpPr>
          <p:cNvPr id="5" name="TextBox 4">
            <a:extLst>
              <a:ext uri="{FF2B5EF4-FFF2-40B4-BE49-F238E27FC236}">
                <a16:creationId xmlns:a16="http://schemas.microsoft.com/office/drawing/2014/main" id="{2854E6ED-C6AE-0144-ADD7-994303C41D0C}"/>
              </a:ext>
            </a:extLst>
          </p:cNvPr>
          <p:cNvSpPr txBox="1"/>
          <p:nvPr/>
        </p:nvSpPr>
        <p:spPr>
          <a:xfrm>
            <a:off x="1657162" y="3016100"/>
            <a:ext cx="4253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Total storage requirements</a:t>
            </a:r>
          </a:p>
        </p:txBody>
      </p:sp>
      <p:sp>
        <p:nvSpPr>
          <p:cNvPr id="7" name="TextBox 6">
            <a:extLst>
              <a:ext uri="{FF2B5EF4-FFF2-40B4-BE49-F238E27FC236}">
                <a16:creationId xmlns:a16="http://schemas.microsoft.com/office/drawing/2014/main" id="{19726269-AEC0-0843-A262-19E84F8CE084}"/>
              </a:ext>
            </a:extLst>
          </p:cNvPr>
          <p:cNvSpPr txBox="1"/>
          <p:nvPr/>
        </p:nvSpPr>
        <p:spPr>
          <a:xfrm>
            <a:off x="1657160" y="4116254"/>
            <a:ext cx="4253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Object size and type</a:t>
            </a:r>
          </a:p>
        </p:txBody>
      </p:sp>
      <p:sp>
        <p:nvSpPr>
          <p:cNvPr id="8" name="TextBox 7">
            <a:extLst>
              <a:ext uri="{FF2B5EF4-FFF2-40B4-BE49-F238E27FC236}">
                <a16:creationId xmlns:a16="http://schemas.microsoft.com/office/drawing/2014/main" id="{5FE1C488-CEC6-214A-B8EA-8C9BF8DA359A}"/>
              </a:ext>
            </a:extLst>
          </p:cNvPr>
          <p:cNvSpPr txBox="1"/>
          <p:nvPr/>
        </p:nvSpPr>
        <p:spPr>
          <a:xfrm>
            <a:off x="1657161" y="5216409"/>
            <a:ext cx="4253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Durability</a:t>
            </a:r>
          </a:p>
        </p:txBody>
      </p:sp>
      <p:sp>
        <p:nvSpPr>
          <p:cNvPr id="29" name="TextBox 28">
            <a:extLst>
              <a:ext uri="{FF2B5EF4-FFF2-40B4-BE49-F238E27FC236}">
                <a16:creationId xmlns:a16="http://schemas.microsoft.com/office/drawing/2014/main" id="{C23C1159-5616-0D4E-8E62-4916E806DDB7}"/>
              </a:ext>
            </a:extLst>
          </p:cNvPr>
          <p:cNvSpPr txBox="1"/>
          <p:nvPr/>
        </p:nvSpPr>
        <p:spPr>
          <a:xfrm>
            <a:off x="6435794" y="1908103"/>
            <a:ext cx="5141626" cy="1323439"/>
          </a:xfrm>
          <a:prstGeom prst="rect">
            <a:avLst/>
          </a:prstGeom>
          <a:noFill/>
        </p:spPr>
        <p:txBody>
          <a:bodyPr wrap="square" rtlCol="0">
            <a:spAutoFit/>
          </a:bodyPr>
          <a:lstStyle/>
          <a:p>
            <a:pPr algn="ct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How much throughput is needed? </a:t>
            </a:r>
          </a:p>
          <a:p>
            <a:pPr algn="ctr"/>
            <a:endPar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Will the chosen solution be able to scale up later, if needed</a:t>
            </a:r>
            <a:r>
              <a:rPr lang="en-US"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20" name="Graphic 19">
            <a:extLst>
              <a:ext uri="{FF2B5EF4-FFF2-40B4-BE49-F238E27FC236}">
                <a16:creationId xmlns:a16="http://schemas.microsoft.com/office/drawing/2014/main" id="{1826DF8C-2146-3C41-81B5-44A6D738172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1344" y="3585963"/>
            <a:ext cx="2061333" cy="2061333"/>
          </a:xfrm>
          <a:prstGeom prst="rect">
            <a:avLst/>
          </a:prstGeom>
        </p:spPr>
      </p:pic>
      <p:sp>
        <p:nvSpPr>
          <p:cNvPr id="12" name="Footer Placeholder 11">
            <a:extLst>
              <a:ext uri="{FF2B5EF4-FFF2-40B4-BE49-F238E27FC236}">
                <a16:creationId xmlns:a16="http://schemas.microsoft.com/office/drawing/2014/main" id="{1C037E78-20A6-A24A-B37C-09AB2B682362}"/>
              </a:ext>
            </a:extLst>
          </p:cNvPr>
          <p:cNvSpPr>
            <a:spLocks noGrp="1"/>
          </p:cNvSpPr>
          <p:nvPr>
            <p:ph type="ftr" sz="quarter" idx="3"/>
          </p:nvPr>
        </p:nvSpPr>
        <p:spPr/>
        <p:txBody>
          <a:bodyPr/>
          <a:lstStyle/>
          <a:p>
            <a:r>
              <a:rPr lang="en-US" dirty="0"/>
              <a:t>© 2020, Amazon Web Services, Inc. or its Affiliates. All rights reserved.</a:t>
            </a:r>
          </a:p>
        </p:txBody>
      </p:sp>
      <p:sp>
        <p:nvSpPr>
          <p:cNvPr id="13" name="Slide Number Placeholder 12">
            <a:extLst>
              <a:ext uri="{FF2B5EF4-FFF2-40B4-BE49-F238E27FC236}">
                <a16:creationId xmlns:a16="http://schemas.microsoft.com/office/drawing/2014/main" id="{42C3B81E-3955-BF4B-88DD-DD384A039D84}"/>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4278441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099" y="365125"/>
            <a:ext cx="9339264" cy="474119"/>
          </a:xfrm>
        </p:spPr>
        <p:txBody>
          <a:bodyPr>
            <a:noAutofit/>
          </a:bodyPr>
          <a:lstStyle/>
          <a:p>
            <a:r>
              <a:rPr lang="en-US" sz="3400" dirty="0"/>
              <a:t>Database considerations: Storage requirements</a:t>
            </a:r>
          </a:p>
        </p:txBody>
      </p:sp>
      <p:sp>
        <p:nvSpPr>
          <p:cNvPr id="6" name="TextBox 5">
            <a:extLst>
              <a:ext uri="{FF2B5EF4-FFF2-40B4-BE49-F238E27FC236}">
                <a16:creationId xmlns:a16="http://schemas.microsoft.com/office/drawing/2014/main" id="{CF07EF61-1E6F-504D-8540-D0EEE3C63B33}"/>
              </a:ext>
            </a:extLst>
          </p:cNvPr>
          <p:cNvSpPr txBox="1"/>
          <p:nvPr/>
        </p:nvSpPr>
        <p:spPr>
          <a:xfrm>
            <a:off x="1657163" y="1968866"/>
            <a:ext cx="5777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Scalability</a:t>
            </a:r>
          </a:p>
        </p:txBody>
      </p:sp>
      <p:sp>
        <p:nvSpPr>
          <p:cNvPr id="5" name="TextBox 4">
            <a:extLst>
              <a:ext uri="{FF2B5EF4-FFF2-40B4-BE49-F238E27FC236}">
                <a16:creationId xmlns:a16="http://schemas.microsoft.com/office/drawing/2014/main" id="{2854E6ED-C6AE-0144-ADD7-994303C41D0C}"/>
              </a:ext>
            </a:extLst>
          </p:cNvPr>
          <p:cNvSpPr txBox="1"/>
          <p:nvPr/>
        </p:nvSpPr>
        <p:spPr>
          <a:xfrm>
            <a:off x="1657162" y="3016100"/>
            <a:ext cx="4253781" cy="430887"/>
          </a:xfrm>
          <a:prstGeom prst="rect">
            <a:avLst/>
          </a:prstGeom>
          <a:noFill/>
        </p:spPr>
        <p:txBody>
          <a:bodyPr wrap="square" rtlCol="0">
            <a:spAutoFit/>
          </a:bodyPr>
          <a:lstStyle/>
          <a:p>
            <a:pPr>
              <a:buClr>
                <a:schemeClr val="accent2"/>
              </a:buClr>
            </a:pPr>
            <a:r>
              <a:rPr lang="en-US" sz="22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Total storage requirements</a:t>
            </a:r>
          </a:p>
        </p:txBody>
      </p:sp>
      <p:sp>
        <p:nvSpPr>
          <p:cNvPr id="7" name="TextBox 6">
            <a:extLst>
              <a:ext uri="{FF2B5EF4-FFF2-40B4-BE49-F238E27FC236}">
                <a16:creationId xmlns:a16="http://schemas.microsoft.com/office/drawing/2014/main" id="{19726269-AEC0-0843-A262-19E84F8CE084}"/>
              </a:ext>
            </a:extLst>
          </p:cNvPr>
          <p:cNvSpPr txBox="1"/>
          <p:nvPr/>
        </p:nvSpPr>
        <p:spPr>
          <a:xfrm>
            <a:off x="1657160" y="4116254"/>
            <a:ext cx="4253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Object size and type</a:t>
            </a:r>
          </a:p>
        </p:txBody>
      </p:sp>
      <p:sp>
        <p:nvSpPr>
          <p:cNvPr id="8" name="TextBox 7">
            <a:extLst>
              <a:ext uri="{FF2B5EF4-FFF2-40B4-BE49-F238E27FC236}">
                <a16:creationId xmlns:a16="http://schemas.microsoft.com/office/drawing/2014/main" id="{5FE1C488-CEC6-214A-B8EA-8C9BF8DA359A}"/>
              </a:ext>
            </a:extLst>
          </p:cNvPr>
          <p:cNvSpPr txBox="1"/>
          <p:nvPr/>
        </p:nvSpPr>
        <p:spPr>
          <a:xfrm>
            <a:off x="1657161" y="5216409"/>
            <a:ext cx="4253781" cy="430887"/>
          </a:xfrm>
          <a:prstGeom prst="rect">
            <a:avLst/>
          </a:prstGeom>
          <a:noFill/>
        </p:spPr>
        <p:txBody>
          <a:bodyPr wrap="square" rtlCol="0">
            <a:spAutoFit/>
          </a:bodyPr>
          <a:lstStyle/>
          <a:p>
            <a:pPr>
              <a:buClr>
                <a:schemeClr val="accent2"/>
              </a:buClr>
            </a:pPr>
            <a:r>
              <a:rPr lang="en-US" sz="2200" dirty="0">
                <a:latin typeface="Amazon Ember" panose="020B0603020204020204" pitchFamily="34" charset="0"/>
                <a:ea typeface="Amazon Ember" panose="020B0603020204020204" pitchFamily="34" charset="0"/>
                <a:cs typeface="Amazon Ember" panose="020B0603020204020204" pitchFamily="34" charset="0"/>
              </a:rPr>
              <a:t>Durability</a:t>
            </a:r>
          </a:p>
        </p:txBody>
      </p:sp>
      <p:sp>
        <p:nvSpPr>
          <p:cNvPr id="15" name="TextBox 14">
            <a:extLst>
              <a:ext uri="{FF2B5EF4-FFF2-40B4-BE49-F238E27FC236}">
                <a16:creationId xmlns:a16="http://schemas.microsoft.com/office/drawing/2014/main" id="{53C024EE-D599-8E4D-9DC7-5DA7B08BA32C}"/>
              </a:ext>
            </a:extLst>
          </p:cNvPr>
          <p:cNvSpPr txBox="1"/>
          <p:nvPr/>
        </p:nvSpPr>
        <p:spPr>
          <a:xfrm>
            <a:off x="6435793" y="2195263"/>
            <a:ext cx="5212451" cy="1323439"/>
          </a:xfrm>
          <a:prstGeom prst="rect">
            <a:avLst/>
          </a:prstGeom>
          <a:noFill/>
        </p:spPr>
        <p:txBody>
          <a:bodyPr wrap="square" rtlCol="0">
            <a:spAutoFit/>
          </a:bodyPr>
          <a:lstStyle/>
          <a:p>
            <a:pPr algn="ct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How large does the database need to be? </a:t>
            </a:r>
          </a:p>
          <a:p>
            <a:pPr algn="ctr"/>
            <a:endPar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20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Will it need to store GB, TB, or petabytes of data?</a:t>
            </a:r>
          </a:p>
        </p:txBody>
      </p:sp>
      <p:grpSp>
        <p:nvGrpSpPr>
          <p:cNvPr id="9" name="Group 8">
            <a:extLst>
              <a:ext uri="{FF2B5EF4-FFF2-40B4-BE49-F238E27FC236}">
                <a16:creationId xmlns:a16="http://schemas.microsoft.com/office/drawing/2014/main" id="{930D4955-6D62-6C4C-8929-96960FFD48E2}"/>
              </a:ext>
              <a:ext uri="{C183D7F6-B498-43B3-948B-1728B52AA6E4}">
                <adec:decorative xmlns:adec="http://schemas.microsoft.com/office/drawing/2017/decorative" val="1"/>
              </a:ext>
            </a:extLst>
          </p:cNvPr>
          <p:cNvGrpSpPr/>
          <p:nvPr/>
        </p:nvGrpSpPr>
        <p:grpSpPr>
          <a:xfrm>
            <a:off x="420579" y="1650012"/>
            <a:ext cx="903373" cy="4352604"/>
            <a:chOff x="420579" y="1650012"/>
            <a:chExt cx="903373" cy="4352604"/>
          </a:xfrm>
        </p:grpSpPr>
        <p:sp>
          <p:nvSpPr>
            <p:cNvPr id="18" name="Snip Single Corner Rectangle 17">
              <a:extLst>
                <a:ext uri="{FF2B5EF4-FFF2-40B4-BE49-F238E27FC236}">
                  <a16:creationId xmlns:a16="http://schemas.microsoft.com/office/drawing/2014/main" id="{47B46AD8-5FF2-C94F-9394-F47C3F3348A9}"/>
                </a:ext>
                <a:ext uri="{C183D7F6-B498-43B3-948B-1728B52AA6E4}">
                  <adec:decorative xmlns:adec="http://schemas.microsoft.com/office/drawing/2017/decorative" val="1"/>
                </a:ext>
              </a:extLst>
            </p:cNvPr>
            <p:cNvSpPr/>
            <p:nvPr/>
          </p:nvSpPr>
          <p:spPr>
            <a:xfrm>
              <a:off x="420579" y="1650012"/>
              <a:ext cx="903373" cy="4352604"/>
            </a:xfrm>
            <a:prstGeom prst="snip1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Upward trend">
              <a:extLst>
                <a:ext uri="{FF2B5EF4-FFF2-40B4-BE49-F238E27FC236}">
                  <a16:creationId xmlns:a16="http://schemas.microsoft.com/office/drawing/2014/main" id="{20A77034-E568-474F-87F8-D130D5BA4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755" y="1856257"/>
              <a:ext cx="678012" cy="678012"/>
            </a:xfrm>
            <a:prstGeom prst="rect">
              <a:avLst/>
            </a:prstGeom>
          </p:spPr>
        </p:pic>
        <p:pic>
          <p:nvPicPr>
            <p:cNvPr id="20" name="Graphic 19" descr="Suitcase">
              <a:extLst>
                <a:ext uri="{FF2B5EF4-FFF2-40B4-BE49-F238E27FC236}">
                  <a16:creationId xmlns:a16="http://schemas.microsoft.com/office/drawing/2014/main" id="{FF58C8B1-53D5-0942-8F03-DD30646C7F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4732" y="5090137"/>
              <a:ext cx="683429" cy="683429"/>
            </a:xfrm>
            <a:prstGeom prst="rect">
              <a:avLst/>
            </a:prstGeom>
          </p:spPr>
        </p:pic>
        <p:pic>
          <p:nvPicPr>
            <p:cNvPr id="22" name="Graphic 21" descr="Database">
              <a:extLst>
                <a:ext uri="{FF2B5EF4-FFF2-40B4-BE49-F238E27FC236}">
                  <a16:creationId xmlns:a16="http://schemas.microsoft.com/office/drawing/2014/main" id="{4DB2BFA2-3784-F543-ADC4-8C33A03282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340" y="2825435"/>
              <a:ext cx="812215" cy="812215"/>
            </a:xfrm>
            <a:prstGeom prst="rect">
              <a:avLst/>
            </a:prstGeom>
          </p:spPr>
        </p:pic>
        <p:pic>
          <p:nvPicPr>
            <p:cNvPr id="24" name="Graphic 23" descr="Bar chart">
              <a:extLst>
                <a:ext uri="{FF2B5EF4-FFF2-40B4-BE49-F238E27FC236}">
                  <a16:creationId xmlns:a16="http://schemas.microsoft.com/office/drawing/2014/main" id="{C49D7B78-D543-7347-8D98-E31F62D7A3D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2596" r="9274" b="23633"/>
            <a:stretch/>
          </p:blipFill>
          <p:spPr>
            <a:xfrm>
              <a:off x="563633" y="3928816"/>
              <a:ext cx="636885" cy="713882"/>
            </a:xfrm>
            <a:prstGeom prst="rect">
              <a:avLst/>
            </a:prstGeom>
          </p:spPr>
        </p:pic>
      </p:grpSp>
      <p:pic>
        <p:nvPicPr>
          <p:cNvPr id="25" name="Graphic 24" descr="Database">
            <a:extLst>
              <a:ext uri="{FF2B5EF4-FFF2-40B4-BE49-F238E27FC236}">
                <a16:creationId xmlns:a16="http://schemas.microsoft.com/office/drawing/2014/main" id="{20049EFB-3BBC-6C4B-A82B-4A1A6C9C38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94336" y="3719507"/>
            <a:ext cx="1806858" cy="1806858"/>
          </a:xfrm>
          <a:prstGeom prst="rect">
            <a:avLst/>
          </a:prstGeom>
        </p:spPr>
      </p:pic>
      <p:sp>
        <p:nvSpPr>
          <p:cNvPr id="3" name="Footer Placeholder 2">
            <a:extLst>
              <a:ext uri="{FF2B5EF4-FFF2-40B4-BE49-F238E27FC236}">
                <a16:creationId xmlns:a16="http://schemas.microsoft.com/office/drawing/2014/main" id="{730665E1-22B5-C144-89A3-5D59F706B77A}"/>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0B7A520B-11EE-F244-B2E0-CD3C688B1308}"/>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21992600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31313</TotalTime>
  <Words>10768</Words>
  <Application>Microsoft Macintosh PowerPoint</Application>
  <PresentationFormat>Widescreen</PresentationFormat>
  <Paragraphs>1053</Paragraphs>
  <Slides>63</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Amazon Ember</vt:lpstr>
      <vt:lpstr>Amazon Ember Light</vt:lpstr>
      <vt:lpstr>Arial</vt:lpstr>
      <vt:lpstr>Calibri</vt:lpstr>
      <vt:lpstr>Lucida Console</vt:lpstr>
      <vt:lpstr>Office Theme</vt:lpstr>
      <vt:lpstr>Module 5: Adding a Database Layer</vt:lpstr>
      <vt:lpstr>Module overview</vt:lpstr>
      <vt:lpstr>Module objectives</vt:lpstr>
      <vt:lpstr>Section 1: Architectural need</vt:lpstr>
      <vt:lpstr>Databases as part of a larger architecture</vt:lpstr>
      <vt:lpstr>Café business requirement</vt:lpstr>
      <vt:lpstr>Section 2: Database layer considerations</vt:lpstr>
      <vt:lpstr>Database considerations: Scalability</vt:lpstr>
      <vt:lpstr>Database considerations: Storage requirements</vt:lpstr>
      <vt:lpstr>Database considerations: Object size and type</vt:lpstr>
      <vt:lpstr>Database considerations: Durability</vt:lpstr>
      <vt:lpstr>Database types </vt:lpstr>
      <vt:lpstr>Relational database type</vt:lpstr>
      <vt:lpstr>Non-relational database type</vt:lpstr>
      <vt:lpstr>Amazon database options</vt:lpstr>
      <vt:lpstr>Section 2 key takeaways</vt:lpstr>
      <vt:lpstr>Section 3: Amazon RDS</vt:lpstr>
      <vt:lpstr>Amazon RDS</vt:lpstr>
      <vt:lpstr>Advantage of managed AWS database services</vt:lpstr>
      <vt:lpstr>Amazon RDS characteristics</vt:lpstr>
      <vt:lpstr>Amazon RDS: Uses and database types</vt:lpstr>
      <vt:lpstr>Database instance sizing</vt:lpstr>
      <vt:lpstr>Amazon RDS: Example use case</vt:lpstr>
      <vt:lpstr>Module 5 - Guided Lab: Creating an Amazon RDS Database </vt:lpstr>
      <vt:lpstr>Guided lab: Tasks</vt:lpstr>
      <vt:lpstr>Begin Module 5 – Guided Lab: Creating an Amazon RDS Database </vt:lpstr>
      <vt:lpstr>Guided lab debrief:  Key takeaways</vt:lpstr>
      <vt:lpstr>Multi-AZ deployment for high availability</vt:lpstr>
      <vt:lpstr>Read replicas for performance</vt:lpstr>
      <vt:lpstr>Amazon RDS backup solution</vt:lpstr>
      <vt:lpstr>Demonstration: Amazon RDS Automated Backup and Read Replicas</vt:lpstr>
      <vt:lpstr>Amazon Aurora</vt:lpstr>
      <vt:lpstr>Amazon Redshift</vt:lpstr>
      <vt:lpstr>Section 3 key takeaways</vt:lpstr>
      <vt:lpstr>Section 4: Amazon DynamoDB</vt:lpstr>
      <vt:lpstr>Amazon DynamoDB</vt:lpstr>
      <vt:lpstr>Amazon DynamoDB characteristics</vt:lpstr>
      <vt:lpstr>Amazon DynamoDB data model</vt:lpstr>
      <vt:lpstr>Amazon DynamoDB global tables</vt:lpstr>
      <vt:lpstr>Amazon DynamoDB use case 1</vt:lpstr>
      <vt:lpstr>Amazon DynamoDB use case 2</vt:lpstr>
      <vt:lpstr>Amazon DynamoDB consistency options</vt:lpstr>
      <vt:lpstr>Class discussion: Which database should the café use? </vt:lpstr>
      <vt:lpstr>Section 4 key takeaways</vt:lpstr>
      <vt:lpstr>Section 5: Database security controls</vt:lpstr>
      <vt:lpstr>Securing Amazon RDS databases </vt:lpstr>
      <vt:lpstr>Securing Amazon DynamoDB</vt:lpstr>
      <vt:lpstr>Section 6: Migrating data into AWS databases</vt:lpstr>
      <vt:lpstr>AWS Database Migration Service</vt:lpstr>
      <vt:lpstr>AWS DMS key features</vt:lpstr>
      <vt:lpstr>Using AWS Snowball Edge with AWS DMS</vt:lpstr>
      <vt:lpstr>Module 5 - Challenge Lab:  Migrating a Database to Amazon RDS</vt:lpstr>
      <vt:lpstr>The business need: A managed database</vt:lpstr>
      <vt:lpstr>Challenge lab: Tasks</vt:lpstr>
      <vt:lpstr>Challenge lab: Final product </vt:lpstr>
      <vt:lpstr>Begin Module 5 – Challenge Lab: Migrating a Database to Amazon RDS</vt:lpstr>
      <vt:lpstr>Challenge lab debrief:  Key takeaways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David Mohr</cp:lastModifiedBy>
  <cp:revision>544</cp:revision>
  <cp:lastPrinted>2018-12-10T23:37:28Z</cp:lastPrinted>
  <dcterms:created xsi:type="dcterms:W3CDTF">2019-09-16T17:01:53Z</dcterms:created>
  <dcterms:modified xsi:type="dcterms:W3CDTF">2020-11-12T21:37:36Z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